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81" r:id="rId5"/>
    <p:sldId id="259" r:id="rId6"/>
    <p:sldId id="279" r:id="rId7"/>
    <p:sldId id="260" r:id="rId8"/>
    <p:sldId id="261" r:id="rId9"/>
    <p:sldId id="264" r:id="rId10"/>
    <p:sldId id="262" r:id="rId11"/>
    <p:sldId id="278" r:id="rId12"/>
    <p:sldId id="265" r:id="rId13"/>
    <p:sldId id="266" r:id="rId14"/>
    <p:sldId id="267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2" r:id="rId23"/>
    <p:sldId id="280" r:id="rId24"/>
    <p:sldId id="27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58F"/>
    <a:srgbClr val="25616C"/>
    <a:srgbClr val="1560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3" autoAdjust="0"/>
    <p:restoredTop sz="94660"/>
  </p:normalViewPr>
  <p:slideViewPr>
    <p:cSldViewPr snapToGrid="0">
      <p:cViewPr varScale="1">
        <p:scale>
          <a:sx n="46" d="100"/>
          <a:sy n="46" d="100"/>
        </p:scale>
        <p:origin x="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3333333333333332E-3"/>
          <c:y val="7.3907480314960635E-3"/>
          <c:w val="0.87495100728607478"/>
          <c:h val="0.9332342519685038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26"/>
          <c:dPt>
            <c:idx val="0"/>
            <c:bubble3D val="0"/>
            <c:explosion val="13"/>
            <c:extLst>
              <c:ext xmlns:c16="http://schemas.microsoft.com/office/drawing/2014/chart" uri="{C3380CC4-5D6E-409C-BE32-E72D297353CC}">
                <c16:uniqueId val="{00000001-500D-4884-BBAD-3268391E7A61}"/>
              </c:ext>
            </c:extLst>
          </c:dPt>
          <c:dPt>
            <c:idx val="1"/>
            <c:bubble3D val="0"/>
            <c:explosion val="20"/>
            <c:extLst>
              <c:ext xmlns:c16="http://schemas.microsoft.com/office/drawing/2014/chart" uri="{C3380CC4-5D6E-409C-BE32-E72D297353CC}">
                <c16:uniqueId val="{00000003-500D-4884-BBAD-3268391E7A61}"/>
              </c:ext>
            </c:extLst>
          </c:dPt>
          <c:dPt>
            <c:idx val="2"/>
            <c:bubble3D val="0"/>
            <c:explosion val="11"/>
            <c:extLst>
              <c:ext xmlns:c16="http://schemas.microsoft.com/office/drawing/2014/chart" uri="{C3380CC4-5D6E-409C-BE32-E72D297353CC}">
                <c16:uniqueId val="{00000005-500D-4884-BBAD-3268391E7A61}"/>
              </c:ext>
            </c:extLst>
          </c:dPt>
          <c:cat>
            <c:strRef>
              <c:f>Sheet1!$A$2:$A$5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2.6</c:v>
                </c:pt>
                <c:pt idx="1">
                  <c:v>8.1999999999999993</c:v>
                </c:pt>
                <c:pt idx="2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00D-4884-BBAD-3268391E7A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398F02-F954-432A-B81E-14585922DD4E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B34E1-0BD3-4D41-A97C-C3AB1BD242A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5538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Carnegie Mellon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34E1-0BD3-4D41-A97C-C3AB1BD242A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46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34E1-0BD3-4D41-A97C-C3AB1BD242A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04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Mention that the derivate show the direction no the value so we need the learning rate (alpha)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34E1-0BD3-4D41-A97C-C3AB1BD242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686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Solve the </a:t>
            </a:r>
            <a:r>
              <a:rPr lang="en-GB" dirty="0" err="1"/>
              <a:t>defrenciation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34E1-0BD3-4D41-A97C-C3AB1BD242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438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Draw to curves to demonstrate the effect of changing the learning rate.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34E1-0BD3-4D41-A97C-C3AB1BD242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418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Draw other local optimum to demonstrate that gradient decent may arrive to a local not global optimum.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B34E1-0BD3-4D41-A97C-C3AB1BD242A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607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65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53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176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067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71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498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629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2001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4839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9276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099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AF2EB-9EB0-4505-A57E-A6E2033CAB49}" type="datetimeFigureOut">
              <a:rPr lang="en-GB" smtClean="0"/>
              <a:t>20/04/2017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08AB5-09B1-48C9-8344-806D049A4B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23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chart" Target="../charts/chart1.xml"/><Relationship Id="rId7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22" t="10838" r="14185"/>
          <a:stretch/>
        </p:blipFill>
        <p:spPr>
          <a:xfrm>
            <a:off x="469641" y="445549"/>
            <a:ext cx="4326294" cy="4221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02294" y="3526972"/>
            <a:ext cx="9144000" cy="948824"/>
          </a:xfrm>
        </p:spPr>
        <p:txBody>
          <a:bodyPr/>
          <a:lstStyle/>
          <a:p>
            <a:r>
              <a:rPr lang="en-GB" dirty="0">
                <a:solidFill>
                  <a:srgbClr val="25616C"/>
                </a:solidFill>
              </a:rPr>
              <a:t>Machine learning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39942" y="4475796"/>
            <a:ext cx="6430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rgbClr val="35658F"/>
                </a:solidFill>
              </a:rPr>
              <a:t>Introduction to ML and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604874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Unsupervised learning is the machine learning task of inferring a function to describe hidden structure from "unlabelled" data.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965" y="2743200"/>
            <a:ext cx="373821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44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79730"/>
            <a:ext cx="10515600" cy="595928"/>
          </a:xfrm>
        </p:spPr>
        <p:txBody>
          <a:bodyPr>
            <a:normAutofit fontScale="90000"/>
          </a:bodyPr>
          <a:lstStyle/>
          <a:p>
            <a:r>
              <a:rPr lang="en-GB" sz="4000" dirty="0">
                <a:solidFill>
                  <a:srgbClr val="35658F"/>
                </a:solidFill>
              </a:rPr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5404"/>
          </a:xfrm>
        </p:spPr>
        <p:txBody>
          <a:bodyPr>
            <a:normAutofit/>
          </a:bodyPr>
          <a:lstStyle/>
          <a:p>
            <a:r>
              <a:rPr lang="en-GB" sz="2400" dirty="0"/>
              <a:t>Is an area of machine learning inspired by behaviourist psychology, concerned with how software agents ought to take actions in an environment so as to maximize some notion of cumulative reward.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220" y="2895524"/>
            <a:ext cx="4975010" cy="35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C0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Machine learning basic terminology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7" y="1500306"/>
            <a:ext cx="4665897" cy="46156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33061" y="2071395"/>
                <a:ext cx="29484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𝑓𝑒𝑎𝑡𝑢𝑟𝑒𝑠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61" y="2071395"/>
                <a:ext cx="2948473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89382" y="3246171"/>
                <a:ext cx="36358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h𝑦𝑝𝑜𝑡h𝑒𝑠𝑖𝑠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382" y="3246171"/>
                <a:ext cx="3635829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99796" y="2627175"/>
                <a:ext cx="66620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𝑚𝑜𝑑𝑒𝑙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𝑝𝑟𝑎𝑚𝑒𝑡𝑒𝑟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𝑐𝑜𝑛𝑠𝑡𝑎𝑛𝑡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𝑙𝑒𝑎𝑟𝑛𝑖𝑛𝑔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𝑡h𝑒𝑚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96" y="2627175"/>
                <a:ext cx="6662057" cy="369332"/>
              </a:xfrm>
              <a:prstGeom prst="rect">
                <a:avLst/>
              </a:prstGeom>
              <a:blipFill>
                <a:blip r:embed="rId6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2473" y="3937800"/>
                <a:ext cx="538376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𝑡h𝑒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𝑒𝑣𝑎𝑙𝑢𝑎𝑡𝑖𝑜𝑛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𝑐𝑟𝑖𝑡𝑒𝑟𝑖𝑎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73" y="3937800"/>
                <a:ext cx="5383764" cy="369332"/>
              </a:xfrm>
              <a:prstGeom prst="rect">
                <a:avLst/>
              </a:prstGeom>
              <a:blipFill>
                <a:blip r:embed="rId7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569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673713"/>
              </a:xfrm>
            </p:spPr>
            <p:txBody>
              <a:bodyPr/>
              <a:lstStyle/>
              <a:p>
                <a:r>
                  <a:rPr lang="en-GB" dirty="0"/>
                  <a:t>The simplest version of regression is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i="1" dirty="0"/>
                  <a:t> </a:t>
                </a:r>
                <a:r>
                  <a:rPr lang="en-GB" dirty="0"/>
                  <a:t>is simple (one-dimensional)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assumed to be linear.</a:t>
                </a:r>
                <a:br>
                  <a:rPr lang="en-GB" dirty="0"/>
                </a:b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673713"/>
              </a:xfrm>
              <a:blipFill>
                <a:blip r:embed="rId2"/>
                <a:stretch>
                  <a:fillRect l="-1043" t="-5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205709" y="3290472"/>
                <a:ext cx="27314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709" y="3290472"/>
                <a:ext cx="2731461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199524" y="6041998"/>
                <a:ext cx="371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524" y="6041998"/>
                <a:ext cx="371560" cy="369332"/>
              </a:xfrm>
              <a:prstGeom prst="rect">
                <a:avLst/>
              </a:prstGeom>
              <a:blipFill>
                <a:blip r:embed="rId4"/>
                <a:stretch>
                  <a:fillRect l="-4918"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/>
          <p:nvPr/>
        </p:nvGrpSpPr>
        <p:grpSpPr>
          <a:xfrm>
            <a:off x="5503546" y="3078388"/>
            <a:ext cx="4899835" cy="2942436"/>
            <a:chOff x="5503546" y="3078388"/>
            <a:chExt cx="4899835" cy="2942436"/>
          </a:xfrm>
        </p:grpSpPr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5571084" y="3078388"/>
              <a:ext cx="0" cy="28715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>
              <a:cxnSpLocks/>
            </p:cNvCxnSpPr>
            <p:nvPr/>
          </p:nvCxnSpPr>
          <p:spPr>
            <a:xfrm flipH="1">
              <a:off x="5571084" y="5939328"/>
              <a:ext cx="4832297" cy="1059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5910039" y="5890932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</p:cNvCxnSpPr>
            <p:nvPr/>
          </p:nvCxnSpPr>
          <p:spPr>
            <a:xfrm>
              <a:off x="6455725" y="588602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7026001" y="5885248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7571687" y="588033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8087884" y="5884978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8633570" y="588006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9203846" y="5879294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9749532" y="5874382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 rot="16200000">
              <a:off x="5574446" y="5393642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16200000">
              <a:off x="5573674" y="482336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rot="16200000">
              <a:off x="5568762" y="427768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rot="16200000">
              <a:off x="5573404" y="3761483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 rot="16200000">
              <a:off x="5568492" y="3215797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lowchart: Connector 22"/>
            <p:cNvSpPr/>
            <p:nvPr/>
          </p:nvSpPr>
          <p:spPr>
            <a:xfrm>
              <a:off x="5969160" y="5125364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6524685" y="5053984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6642672" y="4466602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7181376" y="401506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7292862" y="464782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8036912" y="3825126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7912599" y="420849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7635316" y="3254545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9287222" y="3561458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lowchart: Connector 31"/>
            <p:cNvSpPr/>
            <p:nvPr/>
          </p:nvSpPr>
          <p:spPr>
            <a:xfrm>
              <a:off x="8621341" y="401431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lowchart: Connector 32"/>
            <p:cNvSpPr/>
            <p:nvPr/>
          </p:nvSpPr>
          <p:spPr>
            <a:xfrm>
              <a:off x="8397030" y="3260696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5" name="Straight Connector 34"/>
          <p:cNvCxnSpPr/>
          <p:nvPr/>
        </p:nvCxnSpPr>
        <p:spPr>
          <a:xfrm flipV="1">
            <a:off x="5230099" y="2998177"/>
            <a:ext cx="4091535" cy="27871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041153" y="5168860"/>
                <a:ext cx="1513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≡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𝑠𝑙𝑜𝑝𝑒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153" y="5168860"/>
                <a:ext cx="1513761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Curved 37"/>
          <p:cNvCxnSpPr>
            <a:stCxn id="8" idx="0"/>
          </p:cNvCxnSpPr>
          <p:nvPr/>
        </p:nvCxnSpPr>
        <p:spPr>
          <a:xfrm rot="5400000" flipH="1" flipV="1">
            <a:off x="5245976" y="5766406"/>
            <a:ext cx="414921" cy="13626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>
            <a:off x="5794132" y="5416062"/>
            <a:ext cx="10023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cxnSpLocks/>
          </p:cNvCxnSpPr>
          <p:nvPr/>
        </p:nvCxnSpPr>
        <p:spPr>
          <a:xfrm flipV="1">
            <a:off x="6805247" y="4734814"/>
            <a:ext cx="0" cy="681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rc 44"/>
          <p:cNvSpPr/>
          <p:nvPr/>
        </p:nvSpPr>
        <p:spPr>
          <a:xfrm>
            <a:off x="5918133" y="5221149"/>
            <a:ext cx="307731" cy="369332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29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6" grpId="0"/>
      <p:bldP spid="4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434178"/>
                <a:ext cx="22160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34178"/>
                <a:ext cx="2216085" cy="400110"/>
              </a:xfrm>
              <a:prstGeom prst="rect">
                <a:avLst/>
              </a:prstGeom>
              <a:blipFill>
                <a:blip r:embed="rId2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33753" y="1991025"/>
                <a:ext cx="4457209" cy="1240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0" i="1" dirty="0">
                    <a:latin typeface="Cambria Math" panose="02040503050406030204" pitchFamily="18" charset="0"/>
                  </a:rPr>
                  <a:t>Cost function: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53" y="1991025"/>
                <a:ext cx="4457209" cy="1240404"/>
              </a:xfrm>
              <a:prstGeom prst="rect">
                <a:avLst/>
              </a:prstGeom>
              <a:blipFill>
                <a:blip r:embed="rId3"/>
                <a:stretch>
                  <a:fillRect l="-1368" t="-2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5105741" y="2003733"/>
            <a:ext cx="5297640" cy="2942436"/>
            <a:chOff x="2037225" y="2823411"/>
            <a:chExt cx="5297640" cy="2942436"/>
          </a:xfrm>
        </p:grpSpPr>
        <p:cxnSp>
          <p:nvCxnSpPr>
            <p:cNvPr id="7" name="Straight Connector 6"/>
            <p:cNvCxnSpPr>
              <a:cxnSpLocks/>
            </p:cNvCxnSpPr>
            <p:nvPr/>
          </p:nvCxnSpPr>
          <p:spPr>
            <a:xfrm>
              <a:off x="2502568" y="2823411"/>
              <a:ext cx="0" cy="28715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</p:cNvCxnSpPr>
            <p:nvPr/>
          </p:nvCxnSpPr>
          <p:spPr>
            <a:xfrm flipH="1">
              <a:off x="2502568" y="5684351"/>
              <a:ext cx="4832297" cy="1059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037225" y="4087648"/>
                  <a:ext cx="371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7225" y="4087648"/>
                  <a:ext cx="371560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2841523" y="5635955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</p:cNvCxnSpPr>
            <p:nvPr/>
          </p:nvCxnSpPr>
          <p:spPr>
            <a:xfrm>
              <a:off x="3387209" y="5631043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3957485" y="5630271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4503171" y="5625359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5019368" y="5630001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5565054" y="5625089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6135330" y="5624317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6681016" y="5619405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 rot="16200000">
              <a:off x="2505930" y="5138665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16200000">
              <a:off x="2505158" y="4568389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rot="16200000">
              <a:off x="2500246" y="4022703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 rot="16200000">
              <a:off x="2504888" y="350650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 rot="16200000">
              <a:off x="2499976" y="296082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lowchart: Connector 22"/>
            <p:cNvSpPr/>
            <p:nvPr/>
          </p:nvSpPr>
          <p:spPr>
            <a:xfrm>
              <a:off x="2900644" y="487038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3456169" y="479900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3574156" y="4211625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4112860" y="376009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lowchart: Connector 26"/>
            <p:cNvSpPr/>
            <p:nvPr/>
          </p:nvSpPr>
          <p:spPr>
            <a:xfrm>
              <a:off x="4224346" y="4392843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lowchart: Connector 27"/>
            <p:cNvSpPr/>
            <p:nvPr/>
          </p:nvSpPr>
          <p:spPr>
            <a:xfrm>
              <a:off x="4968396" y="3570149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lowchart: Connector 28"/>
            <p:cNvSpPr/>
            <p:nvPr/>
          </p:nvSpPr>
          <p:spPr>
            <a:xfrm>
              <a:off x="4844083" y="395352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Flowchart: Connector 29"/>
            <p:cNvSpPr/>
            <p:nvPr/>
          </p:nvSpPr>
          <p:spPr>
            <a:xfrm>
              <a:off x="4566800" y="2999568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Flowchart: Connector 30"/>
            <p:cNvSpPr/>
            <p:nvPr/>
          </p:nvSpPr>
          <p:spPr>
            <a:xfrm>
              <a:off x="6218706" y="3306481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Flowchart: Connector 31"/>
            <p:cNvSpPr/>
            <p:nvPr/>
          </p:nvSpPr>
          <p:spPr>
            <a:xfrm>
              <a:off x="5552825" y="3759333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Flowchart: Connector 32"/>
            <p:cNvSpPr/>
            <p:nvPr/>
          </p:nvSpPr>
          <p:spPr>
            <a:xfrm>
              <a:off x="5328514" y="3005719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511922" y="4982871"/>
                <a:ext cx="380661" cy="3838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922" y="4982871"/>
                <a:ext cx="380661" cy="3838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/>
          <p:cNvCxnSpPr/>
          <p:nvPr/>
        </p:nvCxnSpPr>
        <p:spPr>
          <a:xfrm flipV="1">
            <a:off x="5249008" y="1991025"/>
            <a:ext cx="3974123" cy="276362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99230" y="3819923"/>
                <a:ext cx="4457209" cy="736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0" i="1" dirty="0">
                    <a:latin typeface="Cambria Math" panose="02040503050406030204" pitchFamily="18" charset="0"/>
                  </a:rPr>
                  <a:t>Goal:</a:t>
                </a:r>
                <a:r>
                  <a:rPr lang="en-GB" sz="20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2000" b="0" i="1" dirty="0">
                    <a:latin typeface="Cambria Math" panose="02040503050406030204" pitchFamily="18" charset="0"/>
                  </a:rPr>
                  <a:t>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𝑀𝑖𝑛</m:t>
                        </m:r>
                      </m:e>
                      <m: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30" y="3819923"/>
                <a:ext cx="4457209" cy="736035"/>
              </a:xfrm>
              <a:prstGeom prst="rect">
                <a:avLst/>
              </a:prstGeom>
              <a:blipFill>
                <a:blip r:embed="rId6"/>
                <a:stretch>
                  <a:fillRect l="-1368" t="-5000"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>
            <a:stCxn id="26" idx="4"/>
          </p:cNvCxnSpPr>
          <p:nvPr/>
        </p:nvCxnSpPr>
        <p:spPr>
          <a:xfrm flipH="1">
            <a:off x="7215788" y="3027405"/>
            <a:ext cx="1" cy="364542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cxnSpLocks/>
          </p:cNvCxnSpPr>
          <p:nvPr/>
        </p:nvCxnSpPr>
        <p:spPr>
          <a:xfrm flipH="1">
            <a:off x="7674913" y="2304532"/>
            <a:ext cx="1" cy="722116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cxnSpLocks/>
          </p:cNvCxnSpPr>
          <p:nvPr/>
        </p:nvCxnSpPr>
        <p:spPr>
          <a:xfrm>
            <a:off x="8664433" y="2432537"/>
            <a:ext cx="1" cy="543895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cxnSpLocks/>
          </p:cNvCxnSpPr>
          <p:nvPr/>
        </p:nvCxnSpPr>
        <p:spPr>
          <a:xfrm flipH="1">
            <a:off x="6556561" y="3848176"/>
            <a:ext cx="2536" cy="106955"/>
          </a:xfrm>
          <a:prstGeom prst="line">
            <a:avLst/>
          </a:prstGeom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78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4" grpId="0"/>
      <p:bldP spid="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929893" y="1988142"/>
            <a:ext cx="5473488" cy="3350917"/>
            <a:chOff x="4929893" y="1988142"/>
            <a:chExt cx="5473488" cy="3350917"/>
          </a:xfrm>
        </p:grpSpPr>
        <p:cxnSp>
          <p:nvCxnSpPr>
            <p:cNvPr id="5" name="Straight Connector 4"/>
            <p:cNvCxnSpPr>
              <a:cxnSpLocks/>
            </p:cNvCxnSpPr>
            <p:nvPr/>
          </p:nvCxnSpPr>
          <p:spPr>
            <a:xfrm>
              <a:off x="5571084" y="1988142"/>
              <a:ext cx="0" cy="28715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>
              <a:cxnSpLocks/>
            </p:cNvCxnSpPr>
            <p:nvPr/>
          </p:nvCxnSpPr>
          <p:spPr>
            <a:xfrm flipH="1">
              <a:off x="5571084" y="4849082"/>
              <a:ext cx="4832297" cy="1059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929893" y="3252379"/>
                  <a:ext cx="371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9893" y="3252379"/>
                  <a:ext cx="371560" cy="369332"/>
                </a:xfrm>
                <a:prstGeom prst="rect">
                  <a:avLst/>
                </a:prstGeom>
                <a:blipFill>
                  <a:blip r:embed="rId2"/>
                  <a:stretch>
                    <a:fillRect l="-3279" r="-91803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/>
            <p:cNvCxnSpPr>
              <a:cxnSpLocks/>
            </p:cNvCxnSpPr>
            <p:nvPr/>
          </p:nvCxnSpPr>
          <p:spPr>
            <a:xfrm>
              <a:off x="5910039" y="480068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>
              <a:cxnSpLocks/>
            </p:cNvCxnSpPr>
            <p:nvPr/>
          </p:nvCxnSpPr>
          <p:spPr>
            <a:xfrm>
              <a:off x="6455725" y="4795774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7026001" y="4795002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>
              <a:cxnSpLocks/>
            </p:cNvCxnSpPr>
            <p:nvPr/>
          </p:nvCxnSpPr>
          <p:spPr>
            <a:xfrm>
              <a:off x="7571687" y="479009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cxnSpLocks/>
            </p:cNvCxnSpPr>
            <p:nvPr/>
          </p:nvCxnSpPr>
          <p:spPr>
            <a:xfrm>
              <a:off x="8087884" y="4794732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cxnSpLocks/>
            </p:cNvCxnSpPr>
            <p:nvPr/>
          </p:nvCxnSpPr>
          <p:spPr>
            <a:xfrm>
              <a:off x="8633570" y="478982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9203846" y="4789048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9749532" y="478413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rot="16200000">
              <a:off x="5574446" y="430339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 rot="16200000">
              <a:off x="5573674" y="373312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 rot="16200000">
              <a:off x="5568762" y="3187434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 rot="16200000">
              <a:off x="5573404" y="2671237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rot="16200000">
              <a:off x="5568492" y="2125551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7513818" y="4969727"/>
                  <a:ext cx="3715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3818" y="4969727"/>
                  <a:ext cx="37156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 rot="1254187">
            <a:off x="7468297" y="4731958"/>
            <a:ext cx="197708" cy="218697"/>
            <a:chOff x="7265393" y="4342625"/>
            <a:chExt cx="171531" cy="171531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7315200" y="4342625"/>
              <a:ext cx="61546" cy="171531"/>
            </a:xfrm>
            <a:prstGeom prst="lin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 rot="16200000" flipH="1">
              <a:off x="7320386" y="4344344"/>
              <a:ext cx="61546" cy="171531"/>
            </a:xfrm>
            <a:prstGeom prst="lin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 rot="1254187">
            <a:off x="6356870" y="2764255"/>
            <a:ext cx="197708" cy="218697"/>
            <a:chOff x="7265393" y="4342625"/>
            <a:chExt cx="171531" cy="171531"/>
          </a:xfrm>
        </p:grpSpPr>
        <p:cxnSp>
          <p:nvCxnSpPr>
            <p:cNvPr id="40" name="Straight Connector 39"/>
            <p:cNvCxnSpPr/>
            <p:nvPr/>
          </p:nvCxnSpPr>
          <p:spPr>
            <a:xfrm flipH="1">
              <a:off x="7315200" y="4342625"/>
              <a:ext cx="61546" cy="17153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 rot="16200000" flipH="1">
              <a:off x="7320386" y="4344344"/>
              <a:ext cx="61546" cy="171531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 rot="1254187">
            <a:off x="8534716" y="4017541"/>
            <a:ext cx="197708" cy="218697"/>
            <a:chOff x="7265393" y="4342625"/>
            <a:chExt cx="171531" cy="171531"/>
          </a:xfrm>
        </p:grpSpPr>
        <p:cxnSp>
          <p:nvCxnSpPr>
            <p:cNvPr id="43" name="Straight Connector 42"/>
            <p:cNvCxnSpPr/>
            <p:nvPr/>
          </p:nvCxnSpPr>
          <p:spPr>
            <a:xfrm flipH="1">
              <a:off x="7315200" y="4342625"/>
              <a:ext cx="61546" cy="17153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 rot="16200000" flipH="1">
              <a:off x="7320386" y="4344344"/>
              <a:ext cx="61546" cy="171531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6" name="Freeform: Shape 45"/>
          <p:cNvSpPr/>
          <p:nvPr/>
        </p:nvSpPr>
        <p:spPr>
          <a:xfrm>
            <a:off x="6248994" y="1705712"/>
            <a:ext cx="3088732" cy="3147646"/>
          </a:xfrm>
          <a:custGeom>
            <a:avLst/>
            <a:gdLst>
              <a:gd name="connsiteX0" fmla="*/ 0 w 3130354"/>
              <a:gd name="connsiteY0" fmla="*/ 571500 h 3147646"/>
              <a:gd name="connsiteX1" fmla="*/ 26377 w 3130354"/>
              <a:gd name="connsiteY1" fmla="*/ 650631 h 3147646"/>
              <a:gd name="connsiteX2" fmla="*/ 35170 w 3130354"/>
              <a:gd name="connsiteY2" fmla="*/ 677008 h 3147646"/>
              <a:gd name="connsiteX3" fmla="*/ 43962 w 3130354"/>
              <a:gd name="connsiteY3" fmla="*/ 720969 h 3147646"/>
              <a:gd name="connsiteX4" fmla="*/ 52754 w 3130354"/>
              <a:gd name="connsiteY4" fmla="*/ 747346 h 3147646"/>
              <a:gd name="connsiteX5" fmla="*/ 61546 w 3130354"/>
              <a:gd name="connsiteY5" fmla="*/ 782515 h 3147646"/>
              <a:gd name="connsiteX6" fmla="*/ 70339 w 3130354"/>
              <a:gd name="connsiteY6" fmla="*/ 808892 h 3147646"/>
              <a:gd name="connsiteX7" fmla="*/ 79131 w 3130354"/>
              <a:gd name="connsiteY7" fmla="*/ 844062 h 3147646"/>
              <a:gd name="connsiteX8" fmla="*/ 96716 w 3130354"/>
              <a:gd name="connsiteY8" fmla="*/ 896815 h 3147646"/>
              <a:gd name="connsiteX9" fmla="*/ 131885 w 3130354"/>
              <a:gd name="connsiteY9" fmla="*/ 1019908 h 3147646"/>
              <a:gd name="connsiteX10" fmla="*/ 149470 w 3130354"/>
              <a:gd name="connsiteY10" fmla="*/ 1072662 h 3147646"/>
              <a:gd name="connsiteX11" fmla="*/ 158262 w 3130354"/>
              <a:gd name="connsiteY11" fmla="*/ 1099038 h 3147646"/>
              <a:gd name="connsiteX12" fmla="*/ 184639 w 3130354"/>
              <a:gd name="connsiteY12" fmla="*/ 1186962 h 3147646"/>
              <a:gd name="connsiteX13" fmla="*/ 193431 w 3130354"/>
              <a:gd name="connsiteY13" fmla="*/ 1213338 h 3147646"/>
              <a:gd name="connsiteX14" fmla="*/ 202223 w 3130354"/>
              <a:gd name="connsiteY14" fmla="*/ 1239715 h 3147646"/>
              <a:gd name="connsiteX15" fmla="*/ 228600 w 3130354"/>
              <a:gd name="connsiteY15" fmla="*/ 1354015 h 3147646"/>
              <a:gd name="connsiteX16" fmla="*/ 228600 w 3130354"/>
              <a:gd name="connsiteY16" fmla="*/ 1354015 h 3147646"/>
              <a:gd name="connsiteX17" fmla="*/ 254977 w 3130354"/>
              <a:gd name="connsiteY17" fmla="*/ 1450731 h 3147646"/>
              <a:gd name="connsiteX18" fmla="*/ 263770 w 3130354"/>
              <a:gd name="connsiteY18" fmla="*/ 1477108 h 3147646"/>
              <a:gd name="connsiteX19" fmla="*/ 298939 w 3130354"/>
              <a:gd name="connsiteY19" fmla="*/ 1529862 h 3147646"/>
              <a:gd name="connsiteX20" fmla="*/ 307731 w 3130354"/>
              <a:gd name="connsiteY20" fmla="*/ 1556238 h 3147646"/>
              <a:gd name="connsiteX21" fmla="*/ 325316 w 3130354"/>
              <a:gd name="connsiteY21" fmla="*/ 1582615 h 3147646"/>
              <a:gd name="connsiteX22" fmla="*/ 351693 w 3130354"/>
              <a:gd name="connsiteY22" fmla="*/ 1644162 h 3147646"/>
              <a:gd name="connsiteX23" fmla="*/ 386862 w 3130354"/>
              <a:gd name="connsiteY23" fmla="*/ 1723292 h 3147646"/>
              <a:gd name="connsiteX24" fmla="*/ 413239 w 3130354"/>
              <a:gd name="connsiteY24" fmla="*/ 1749669 h 3147646"/>
              <a:gd name="connsiteX25" fmla="*/ 439616 w 3130354"/>
              <a:gd name="connsiteY25" fmla="*/ 1802423 h 3147646"/>
              <a:gd name="connsiteX26" fmla="*/ 448408 w 3130354"/>
              <a:gd name="connsiteY26" fmla="*/ 1828800 h 3147646"/>
              <a:gd name="connsiteX27" fmla="*/ 483577 w 3130354"/>
              <a:gd name="connsiteY27" fmla="*/ 1881554 h 3147646"/>
              <a:gd name="connsiteX28" fmla="*/ 501162 w 3130354"/>
              <a:gd name="connsiteY28" fmla="*/ 1934308 h 3147646"/>
              <a:gd name="connsiteX29" fmla="*/ 509954 w 3130354"/>
              <a:gd name="connsiteY29" fmla="*/ 1960685 h 3147646"/>
              <a:gd name="connsiteX30" fmla="*/ 527539 w 3130354"/>
              <a:gd name="connsiteY30" fmla="*/ 1987062 h 3147646"/>
              <a:gd name="connsiteX31" fmla="*/ 536331 w 3130354"/>
              <a:gd name="connsiteY31" fmla="*/ 2013438 h 3147646"/>
              <a:gd name="connsiteX32" fmla="*/ 580293 w 3130354"/>
              <a:gd name="connsiteY32" fmla="*/ 2066192 h 3147646"/>
              <a:gd name="connsiteX33" fmla="*/ 615462 w 3130354"/>
              <a:gd name="connsiteY33" fmla="*/ 2118946 h 3147646"/>
              <a:gd name="connsiteX34" fmla="*/ 650631 w 3130354"/>
              <a:gd name="connsiteY34" fmla="*/ 2162908 h 3147646"/>
              <a:gd name="connsiteX35" fmla="*/ 685800 w 3130354"/>
              <a:gd name="connsiteY35" fmla="*/ 2215662 h 3147646"/>
              <a:gd name="connsiteX36" fmla="*/ 712177 w 3130354"/>
              <a:gd name="connsiteY36" fmla="*/ 2250831 h 3147646"/>
              <a:gd name="connsiteX37" fmla="*/ 738554 w 3130354"/>
              <a:gd name="connsiteY37" fmla="*/ 2277208 h 3147646"/>
              <a:gd name="connsiteX38" fmla="*/ 764931 w 3130354"/>
              <a:gd name="connsiteY38" fmla="*/ 2312377 h 3147646"/>
              <a:gd name="connsiteX39" fmla="*/ 782516 w 3130354"/>
              <a:gd name="connsiteY39" fmla="*/ 2338754 h 3147646"/>
              <a:gd name="connsiteX40" fmla="*/ 808893 w 3130354"/>
              <a:gd name="connsiteY40" fmla="*/ 2365131 h 3147646"/>
              <a:gd name="connsiteX41" fmla="*/ 826477 w 3130354"/>
              <a:gd name="connsiteY41" fmla="*/ 2391508 h 3147646"/>
              <a:gd name="connsiteX42" fmla="*/ 879231 w 3130354"/>
              <a:gd name="connsiteY42" fmla="*/ 2444262 h 3147646"/>
              <a:gd name="connsiteX43" fmla="*/ 914400 w 3130354"/>
              <a:gd name="connsiteY43" fmla="*/ 2497015 h 3147646"/>
              <a:gd name="connsiteX44" fmla="*/ 949570 w 3130354"/>
              <a:gd name="connsiteY44" fmla="*/ 2576146 h 3147646"/>
              <a:gd name="connsiteX45" fmla="*/ 967154 w 3130354"/>
              <a:gd name="connsiteY45" fmla="*/ 2637692 h 3147646"/>
              <a:gd name="connsiteX46" fmla="*/ 975946 w 3130354"/>
              <a:gd name="connsiteY46" fmla="*/ 2664069 h 3147646"/>
              <a:gd name="connsiteX47" fmla="*/ 984739 w 3130354"/>
              <a:gd name="connsiteY47" fmla="*/ 2699238 h 3147646"/>
              <a:gd name="connsiteX48" fmla="*/ 1002323 w 3130354"/>
              <a:gd name="connsiteY48" fmla="*/ 2725615 h 3147646"/>
              <a:gd name="connsiteX49" fmla="*/ 1028700 w 3130354"/>
              <a:gd name="connsiteY49" fmla="*/ 2822331 h 3147646"/>
              <a:gd name="connsiteX50" fmla="*/ 1046285 w 3130354"/>
              <a:gd name="connsiteY50" fmla="*/ 2848708 h 3147646"/>
              <a:gd name="connsiteX51" fmla="*/ 1090246 w 3130354"/>
              <a:gd name="connsiteY51" fmla="*/ 2927838 h 3147646"/>
              <a:gd name="connsiteX52" fmla="*/ 1134208 w 3130354"/>
              <a:gd name="connsiteY52" fmla="*/ 3006969 h 3147646"/>
              <a:gd name="connsiteX53" fmla="*/ 1169377 w 3130354"/>
              <a:gd name="connsiteY53" fmla="*/ 3033346 h 3147646"/>
              <a:gd name="connsiteX54" fmla="*/ 1222131 w 3130354"/>
              <a:gd name="connsiteY54" fmla="*/ 3077308 h 3147646"/>
              <a:gd name="connsiteX55" fmla="*/ 1239716 w 3130354"/>
              <a:gd name="connsiteY55" fmla="*/ 3103685 h 3147646"/>
              <a:gd name="connsiteX56" fmla="*/ 1266093 w 3130354"/>
              <a:gd name="connsiteY56" fmla="*/ 3112477 h 3147646"/>
              <a:gd name="connsiteX57" fmla="*/ 1292470 w 3130354"/>
              <a:gd name="connsiteY57" fmla="*/ 3130062 h 3147646"/>
              <a:gd name="connsiteX58" fmla="*/ 1327639 w 3130354"/>
              <a:gd name="connsiteY58" fmla="*/ 3138854 h 3147646"/>
              <a:gd name="connsiteX59" fmla="*/ 1354016 w 3130354"/>
              <a:gd name="connsiteY59" fmla="*/ 3147646 h 3147646"/>
              <a:gd name="connsiteX60" fmla="*/ 1450731 w 3130354"/>
              <a:gd name="connsiteY60" fmla="*/ 3130062 h 3147646"/>
              <a:gd name="connsiteX61" fmla="*/ 1477108 w 3130354"/>
              <a:gd name="connsiteY61" fmla="*/ 3103685 h 3147646"/>
              <a:gd name="connsiteX62" fmla="*/ 1538654 w 3130354"/>
              <a:gd name="connsiteY62" fmla="*/ 3068515 h 3147646"/>
              <a:gd name="connsiteX63" fmla="*/ 1565031 w 3130354"/>
              <a:gd name="connsiteY63" fmla="*/ 3042138 h 3147646"/>
              <a:gd name="connsiteX64" fmla="*/ 1608993 w 3130354"/>
              <a:gd name="connsiteY64" fmla="*/ 3006969 h 3147646"/>
              <a:gd name="connsiteX65" fmla="*/ 1644162 w 3130354"/>
              <a:gd name="connsiteY65" fmla="*/ 2989385 h 3147646"/>
              <a:gd name="connsiteX66" fmla="*/ 1740877 w 3130354"/>
              <a:gd name="connsiteY66" fmla="*/ 2910254 h 3147646"/>
              <a:gd name="connsiteX67" fmla="*/ 1784839 w 3130354"/>
              <a:gd name="connsiteY67" fmla="*/ 2875085 h 3147646"/>
              <a:gd name="connsiteX68" fmla="*/ 1811216 w 3130354"/>
              <a:gd name="connsiteY68" fmla="*/ 2866292 h 3147646"/>
              <a:gd name="connsiteX69" fmla="*/ 1899139 w 3130354"/>
              <a:gd name="connsiteY69" fmla="*/ 2804746 h 3147646"/>
              <a:gd name="connsiteX70" fmla="*/ 1951893 w 3130354"/>
              <a:gd name="connsiteY70" fmla="*/ 2751992 h 3147646"/>
              <a:gd name="connsiteX71" fmla="*/ 1995854 w 3130354"/>
              <a:gd name="connsiteY71" fmla="*/ 2716823 h 3147646"/>
              <a:gd name="connsiteX72" fmla="*/ 2057400 w 3130354"/>
              <a:gd name="connsiteY72" fmla="*/ 2646485 h 3147646"/>
              <a:gd name="connsiteX73" fmla="*/ 2083777 w 3130354"/>
              <a:gd name="connsiteY73" fmla="*/ 2628900 h 3147646"/>
              <a:gd name="connsiteX74" fmla="*/ 2110154 w 3130354"/>
              <a:gd name="connsiteY74" fmla="*/ 2593731 h 3147646"/>
              <a:gd name="connsiteX75" fmla="*/ 2145323 w 3130354"/>
              <a:gd name="connsiteY75" fmla="*/ 2567354 h 3147646"/>
              <a:gd name="connsiteX76" fmla="*/ 2206870 w 3130354"/>
              <a:gd name="connsiteY76" fmla="*/ 2505808 h 3147646"/>
              <a:gd name="connsiteX77" fmla="*/ 2277208 w 3130354"/>
              <a:gd name="connsiteY77" fmla="*/ 2435469 h 3147646"/>
              <a:gd name="connsiteX78" fmla="*/ 2303585 w 3130354"/>
              <a:gd name="connsiteY78" fmla="*/ 2409092 h 3147646"/>
              <a:gd name="connsiteX79" fmla="*/ 2321170 w 3130354"/>
              <a:gd name="connsiteY79" fmla="*/ 2373923 h 3147646"/>
              <a:gd name="connsiteX80" fmla="*/ 2356339 w 3130354"/>
              <a:gd name="connsiteY80" fmla="*/ 2321169 h 3147646"/>
              <a:gd name="connsiteX81" fmla="*/ 2373923 w 3130354"/>
              <a:gd name="connsiteY81" fmla="*/ 2286000 h 3147646"/>
              <a:gd name="connsiteX82" fmla="*/ 2400300 w 3130354"/>
              <a:gd name="connsiteY82" fmla="*/ 2250831 h 3147646"/>
              <a:gd name="connsiteX83" fmla="*/ 2417885 w 3130354"/>
              <a:gd name="connsiteY83" fmla="*/ 2224454 h 3147646"/>
              <a:gd name="connsiteX84" fmla="*/ 2435470 w 3130354"/>
              <a:gd name="connsiteY84" fmla="*/ 2162908 h 3147646"/>
              <a:gd name="connsiteX85" fmla="*/ 2444262 w 3130354"/>
              <a:gd name="connsiteY85" fmla="*/ 2127738 h 3147646"/>
              <a:gd name="connsiteX86" fmla="*/ 2453054 w 3130354"/>
              <a:gd name="connsiteY86" fmla="*/ 2101362 h 3147646"/>
              <a:gd name="connsiteX87" fmla="*/ 2532185 w 3130354"/>
              <a:gd name="connsiteY87" fmla="*/ 1987062 h 3147646"/>
              <a:gd name="connsiteX88" fmla="*/ 2558562 w 3130354"/>
              <a:gd name="connsiteY88" fmla="*/ 1890346 h 3147646"/>
              <a:gd name="connsiteX89" fmla="*/ 2576146 w 3130354"/>
              <a:gd name="connsiteY89" fmla="*/ 1855177 h 3147646"/>
              <a:gd name="connsiteX90" fmla="*/ 2593731 w 3130354"/>
              <a:gd name="connsiteY90" fmla="*/ 1802423 h 3147646"/>
              <a:gd name="connsiteX91" fmla="*/ 2611316 w 3130354"/>
              <a:gd name="connsiteY91" fmla="*/ 1758462 h 3147646"/>
              <a:gd name="connsiteX92" fmla="*/ 2628900 w 3130354"/>
              <a:gd name="connsiteY92" fmla="*/ 1688123 h 3147646"/>
              <a:gd name="connsiteX93" fmla="*/ 2664070 w 3130354"/>
              <a:gd name="connsiteY93" fmla="*/ 1591408 h 3147646"/>
              <a:gd name="connsiteX94" fmla="*/ 2672862 w 3130354"/>
              <a:gd name="connsiteY94" fmla="*/ 1521069 h 3147646"/>
              <a:gd name="connsiteX95" fmla="*/ 2699239 w 3130354"/>
              <a:gd name="connsiteY95" fmla="*/ 1415562 h 3147646"/>
              <a:gd name="connsiteX96" fmla="*/ 2725616 w 3130354"/>
              <a:gd name="connsiteY96" fmla="*/ 1310054 h 3147646"/>
              <a:gd name="connsiteX97" fmla="*/ 2760785 w 3130354"/>
              <a:gd name="connsiteY97" fmla="*/ 1186962 h 3147646"/>
              <a:gd name="connsiteX98" fmla="*/ 2778370 w 3130354"/>
              <a:gd name="connsiteY98" fmla="*/ 1090246 h 3147646"/>
              <a:gd name="connsiteX99" fmla="*/ 2795954 w 3130354"/>
              <a:gd name="connsiteY99" fmla="*/ 1046285 h 3147646"/>
              <a:gd name="connsiteX100" fmla="*/ 2813539 w 3130354"/>
              <a:gd name="connsiteY100" fmla="*/ 993531 h 3147646"/>
              <a:gd name="connsiteX101" fmla="*/ 2848708 w 3130354"/>
              <a:gd name="connsiteY101" fmla="*/ 879231 h 3147646"/>
              <a:gd name="connsiteX102" fmla="*/ 2866293 w 3130354"/>
              <a:gd name="connsiteY102" fmla="*/ 782515 h 3147646"/>
              <a:gd name="connsiteX103" fmla="*/ 2901462 w 3130354"/>
              <a:gd name="connsiteY103" fmla="*/ 703385 h 3147646"/>
              <a:gd name="connsiteX104" fmla="*/ 2963008 w 3130354"/>
              <a:gd name="connsiteY104" fmla="*/ 545123 h 3147646"/>
              <a:gd name="connsiteX105" fmla="*/ 2980593 w 3130354"/>
              <a:gd name="connsiteY105" fmla="*/ 501162 h 3147646"/>
              <a:gd name="connsiteX106" fmla="*/ 2989385 w 3130354"/>
              <a:gd name="connsiteY106" fmla="*/ 448408 h 3147646"/>
              <a:gd name="connsiteX107" fmla="*/ 3006970 w 3130354"/>
              <a:gd name="connsiteY107" fmla="*/ 404446 h 3147646"/>
              <a:gd name="connsiteX108" fmla="*/ 3024554 w 3130354"/>
              <a:gd name="connsiteY108" fmla="*/ 351692 h 3147646"/>
              <a:gd name="connsiteX109" fmla="*/ 3068516 w 3130354"/>
              <a:gd name="connsiteY109" fmla="*/ 246185 h 3147646"/>
              <a:gd name="connsiteX110" fmla="*/ 3086100 w 3130354"/>
              <a:gd name="connsiteY110" fmla="*/ 184638 h 3147646"/>
              <a:gd name="connsiteX111" fmla="*/ 3094893 w 3130354"/>
              <a:gd name="connsiteY111" fmla="*/ 149469 h 3147646"/>
              <a:gd name="connsiteX112" fmla="*/ 3112477 w 3130354"/>
              <a:gd name="connsiteY112" fmla="*/ 105508 h 3147646"/>
              <a:gd name="connsiteX113" fmla="*/ 3121270 w 3130354"/>
              <a:gd name="connsiteY113" fmla="*/ 52754 h 3147646"/>
              <a:gd name="connsiteX114" fmla="*/ 3130062 w 3130354"/>
              <a:gd name="connsiteY114" fmla="*/ 0 h 3147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130354" h="3147646">
                <a:moveTo>
                  <a:pt x="0" y="571500"/>
                </a:moveTo>
                <a:cubicBezTo>
                  <a:pt x="30318" y="647294"/>
                  <a:pt x="7444" y="584369"/>
                  <a:pt x="26377" y="650631"/>
                </a:cubicBezTo>
                <a:cubicBezTo>
                  <a:pt x="28923" y="659542"/>
                  <a:pt x="32922" y="668017"/>
                  <a:pt x="35170" y="677008"/>
                </a:cubicBezTo>
                <a:cubicBezTo>
                  <a:pt x="38795" y="691506"/>
                  <a:pt x="40338" y="706471"/>
                  <a:pt x="43962" y="720969"/>
                </a:cubicBezTo>
                <a:cubicBezTo>
                  <a:pt x="46210" y="729960"/>
                  <a:pt x="50208" y="738435"/>
                  <a:pt x="52754" y="747346"/>
                </a:cubicBezTo>
                <a:cubicBezTo>
                  <a:pt x="56074" y="758965"/>
                  <a:pt x="58226" y="770896"/>
                  <a:pt x="61546" y="782515"/>
                </a:cubicBezTo>
                <a:cubicBezTo>
                  <a:pt x="64092" y="791426"/>
                  <a:pt x="67793" y="799981"/>
                  <a:pt x="70339" y="808892"/>
                </a:cubicBezTo>
                <a:cubicBezTo>
                  <a:pt x="73659" y="820511"/>
                  <a:pt x="75659" y="832488"/>
                  <a:pt x="79131" y="844062"/>
                </a:cubicBezTo>
                <a:cubicBezTo>
                  <a:pt x="84457" y="861816"/>
                  <a:pt x="92221" y="878833"/>
                  <a:pt x="96716" y="896815"/>
                </a:cubicBezTo>
                <a:cubicBezTo>
                  <a:pt x="118797" y="985144"/>
                  <a:pt x="106656" y="944221"/>
                  <a:pt x="131885" y="1019908"/>
                </a:cubicBezTo>
                <a:lnTo>
                  <a:pt x="149470" y="1072662"/>
                </a:lnTo>
                <a:cubicBezTo>
                  <a:pt x="152401" y="1081454"/>
                  <a:pt x="156014" y="1090047"/>
                  <a:pt x="158262" y="1099038"/>
                </a:cubicBezTo>
                <a:cubicBezTo>
                  <a:pt x="171550" y="1152192"/>
                  <a:pt x="163232" y="1122742"/>
                  <a:pt x="184639" y="1186962"/>
                </a:cubicBezTo>
                <a:lnTo>
                  <a:pt x="193431" y="1213338"/>
                </a:lnTo>
                <a:lnTo>
                  <a:pt x="202223" y="1239715"/>
                </a:lnTo>
                <a:cubicBezTo>
                  <a:pt x="213637" y="1319611"/>
                  <a:pt x="204463" y="1281601"/>
                  <a:pt x="228600" y="1354015"/>
                </a:cubicBezTo>
                <a:lnTo>
                  <a:pt x="228600" y="1354015"/>
                </a:lnTo>
                <a:cubicBezTo>
                  <a:pt x="241027" y="1416148"/>
                  <a:pt x="232669" y="1383806"/>
                  <a:pt x="254977" y="1450731"/>
                </a:cubicBezTo>
                <a:cubicBezTo>
                  <a:pt x="257908" y="1459523"/>
                  <a:pt x="258629" y="1469397"/>
                  <a:pt x="263770" y="1477108"/>
                </a:cubicBezTo>
                <a:lnTo>
                  <a:pt x="298939" y="1529862"/>
                </a:lnTo>
                <a:cubicBezTo>
                  <a:pt x="301870" y="1538654"/>
                  <a:pt x="303586" y="1547949"/>
                  <a:pt x="307731" y="1556238"/>
                </a:cubicBezTo>
                <a:cubicBezTo>
                  <a:pt x="312457" y="1565689"/>
                  <a:pt x="321153" y="1572902"/>
                  <a:pt x="325316" y="1582615"/>
                </a:cubicBezTo>
                <a:cubicBezTo>
                  <a:pt x="359382" y="1662102"/>
                  <a:pt x="307545" y="1577941"/>
                  <a:pt x="351693" y="1644162"/>
                </a:cubicBezTo>
                <a:cubicBezTo>
                  <a:pt x="364473" y="1682502"/>
                  <a:pt x="363639" y="1695425"/>
                  <a:pt x="386862" y="1723292"/>
                </a:cubicBezTo>
                <a:cubicBezTo>
                  <a:pt x="394822" y="1732844"/>
                  <a:pt x="404447" y="1740877"/>
                  <a:pt x="413239" y="1749669"/>
                </a:cubicBezTo>
                <a:cubicBezTo>
                  <a:pt x="435338" y="1815968"/>
                  <a:pt x="405528" y="1734246"/>
                  <a:pt x="439616" y="1802423"/>
                </a:cubicBezTo>
                <a:cubicBezTo>
                  <a:pt x="443761" y="1810712"/>
                  <a:pt x="443907" y="1820698"/>
                  <a:pt x="448408" y="1828800"/>
                </a:cubicBezTo>
                <a:cubicBezTo>
                  <a:pt x="458671" y="1847275"/>
                  <a:pt x="476894" y="1861504"/>
                  <a:pt x="483577" y="1881554"/>
                </a:cubicBezTo>
                <a:lnTo>
                  <a:pt x="501162" y="1934308"/>
                </a:lnTo>
                <a:cubicBezTo>
                  <a:pt x="504093" y="1943100"/>
                  <a:pt x="504813" y="1952974"/>
                  <a:pt x="509954" y="1960685"/>
                </a:cubicBezTo>
                <a:lnTo>
                  <a:pt x="527539" y="1987062"/>
                </a:lnTo>
                <a:cubicBezTo>
                  <a:pt x="530470" y="1995854"/>
                  <a:pt x="532186" y="2005149"/>
                  <a:pt x="536331" y="2013438"/>
                </a:cubicBezTo>
                <a:cubicBezTo>
                  <a:pt x="548572" y="2037919"/>
                  <a:pt x="560848" y="2046747"/>
                  <a:pt x="580293" y="2066192"/>
                </a:cubicBezTo>
                <a:cubicBezTo>
                  <a:pt x="601198" y="2128910"/>
                  <a:pt x="571555" y="2053085"/>
                  <a:pt x="615462" y="2118946"/>
                </a:cubicBezTo>
                <a:cubicBezTo>
                  <a:pt x="649437" y="2169909"/>
                  <a:pt x="591639" y="2123579"/>
                  <a:pt x="650631" y="2162908"/>
                </a:cubicBezTo>
                <a:cubicBezTo>
                  <a:pt x="665586" y="2207775"/>
                  <a:pt x="649876" y="2173751"/>
                  <a:pt x="685800" y="2215662"/>
                </a:cubicBezTo>
                <a:cubicBezTo>
                  <a:pt x="695337" y="2226788"/>
                  <a:pt x="702640" y="2239705"/>
                  <a:pt x="712177" y="2250831"/>
                </a:cubicBezTo>
                <a:cubicBezTo>
                  <a:pt x="720269" y="2260272"/>
                  <a:pt x="730462" y="2267767"/>
                  <a:pt x="738554" y="2277208"/>
                </a:cubicBezTo>
                <a:cubicBezTo>
                  <a:pt x="748091" y="2288334"/>
                  <a:pt x="756414" y="2300453"/>
                  <a:pt x="764931" y="2312377"/>
                </a:cubicBezTo>
                <a:cubicBezTo>
                  <a:pt x="771073" y="2320976"/>
                  <a:pt x="775751" y="2330636"/>
                  <a:pt x="782516" y="2338754"/>
                </a:cubicBezTo>
                <a:cubicBezTo>
                  <a:pt x="790476" y="2348306"/>
                  <a:pt x="800933" y="2355579"/>
                  <a:pt x="808893" y="2365131"/>
                </a:cubicBezTo>
                <a:cubicBezTo>
                  <a:pt x="815658" y="2373249"/>
                  <a:pt x="819457" y="2383610"/>
                  <a:pt x="826477" y="2391508"/>
                </a:cubicBezTo>
                <a:cubicBezTo>
                  <a:pt x="842999" y="2410095"/>
                  <a:pt x="865436" y="2423570"/>
                  <a:pt x="879231" y="2444262"/>
                </a:cubicBezTo>
                <a:cubicBezTo>
                  <a:pt x="890954" y="2461846"/>
                  <a:pt x="907717" y="2476966"/>
                  <a:pt x="914400" y="2497015"/>
                </a:cubicBezTo>
                <a:cubicBezTo>
                  <a:pt x="935327" y="2559794"/>
                  <a:pt x="921703" y="2534346"/>
                  <a:pt x="949570" y="2576146"/>
                </a:cubicBezTo>
                <a:cubicBezTo>
                  <a:pt x="970650" y="2639389"/>
                  <a:pt x="945075" y="2560411"/>
                  <a:pt x="967154" y="2637692"/>
                </a:cubicBezTo>
                <a:cubicBezTo>
                  <a:pt x="969700" y="2646603"/>
                  <a:pt x="973400" y="2655158"/>
                  <a:pt x="975946" y="2664069"/>
                </a:cubicBezTo>
                <a:cubicBezTo>
                  <a:pt x="979266" y="2675688"/>
                  <a:pt x="979979" y="2688131"/>
                  <a:pt x="984739" y="2699238"/>
                </a:cubicBezTo>
                <a:cubicBezTo>
                  <a:pt x="988902" y="2708951"/>
                  <a:pt x="996462" y="2716823"/>
                  <a:pt x="1002323" y="2725615"/>
                </a:cubicBezTo>
                <a:cubicBezTo>
                  <a:pt x="1007041" y="2749205"/>
                  <a:pt x="1015953" y="2803211"/>
                  <a:pt x="1028700" y="2822331"/>
                </a:cubicBezTo>
                <a:lnTo>
                  <a:pt x="1046285" y="2848708"/>
                </a:lnTo>
                <a:cubicBezTo>
                  <a:pt x="1067802" y="2913258"/>
                  <a:pt x="1050763" y="2888355"/>
                  <a:pt x="1090246" y="2927838"/>
                </a:cubicBezTo>
                <a:cubicBezTo>
                  <a:pt x="1099830" y="2956586"/>
                  <a:pt x="1107336" y="2986815"/>
                  <a:pt x="1134208" y="3006969"/>
                </a:cubicBezTo>
                <a:cubicBezTo>
                  <a:pt x="1145931" y="3015761"/>
                  <a:pt x="1158251" y="3023809"/>
                  <a:pt x="1169377" y="3033346"/>
                </a:cubicBezTo>
                <a:cubicBezTo>
                  <a:pt x="1228613" y="3084120"/>
                  <a:pt x="1163833" y="3038442"/>
                  <a:pt x="1222131" y="3077308"/>
                </a:cubicBezTo>
                <a:cubicBezTo>
                  <a:pt x="1227993" y="3086100"/>
                  <a:pt x="1231464" y="3097084"/>
                  <a:pt x="1239716" y="3103685"/>
                </a:cubicBezTo>
                <a:cubicBezTo>
                  <a:pt x="1246953" y="3109475"/>
                  <a:pt x="1257804" y="3108332"/>
                  <a:pt x="1266093" y="3112477"/>
                </a:cubicBezTo>
                <a:cubicBezTo>
                  <a:pt x="1275545" y="3117203"/>
                  <a:pt x="1282757" y="3125899"/>
                  <a:pt x="1292470" y="3130062"/>
                </a:cubicBezTo>
                <a:cubicBezTo>
                  <a:pt x="1303577" y="3134822"/>
                  <a:pt x="1316020" y="3135534"/>
                  <a:pt x="1327639" y="3138854"/>
                </a:cubicBezTo>
                <a:cubicBezTo>
                  <a:pt x="1336550" y="3141400"/>
                  <a:pt x="1345224" y="3144715"/>
                  <a:pt x="1354016" y="3147646"/>
                </a:cubicBezTo>
                <a:cubicBezTo>
                  <a:pt x="1356428" y="3147301"/>
                  <a:pt x="1436913" y="3137958"/>
                  <a:pt x="1450731" y="3130062"/>
                </a:cubicBezTo>
                <a:cubicBezTo>
                  <a:pt x="1461527" y="3123893"/>
                  <a:pt x="1467556" y="3111645"/>
                  <a:pt x="1477108" y="3103685"/>
                </a:cubicBezTo>
                <a:cubicBezTo>
                  <a:pt x="1526950" y="3062150"/>
                  <a:pt x="1478456" y="3111514"/>
                  <a:pt x="1538654" y="3068515"/>
                </a:cubicBezTo>
                <a:cubicBezTo>
                  <a:pt x="1548772" y="3061288"/>
                  <a:pt x="1555673" y="3050326"/>
                  <a:pt x="1565031" y="3042138"/>
                </a:cubicBezTo>
                <a:cubicBezTo>
                  <a:pt x="1579154" y="3029780"/>
                  <a:pt x="1593379" y="3017378"/>
                  <a:pt x="1608993" y="3006969"/>
                </a:cubicBezTo>
                <a:cubicBezTo>
                  <a:pt x="1619898" y="2999699"/>
                  <a:pt x="1633257" y="2996655"/>
                  <a:pt x="1644162" y="2989385"/>
                </a:cubicBezTo>
                <a:cubicBezTo>
                  <a:pt x="1758947" y="2912862"/>
                  <a:pt x="1679140" y="2964274"/>
                  <a:pt x="1740877" y="2910254"/>
                </a:cubicBezTo>
                <a:cubicBezTo>
                  <a:pt x="1755000" y="2897896"/>
                  <a:pt x="1768925" y="2885031"/>
                  <a:pt x="1784839" y="2875085"/>
                </a:cubicBezTo>
                <a:cubicBezTo>
                  <a:pt x="1792698" y="2870173"/>
                  <a:pt x="1803114" y="2870793"/>
                  <a:pt x="1811216" y="2866292"/>
                </a:cubicBezTo>
                <a:cubicBezTo>
                  <a:pt x="1822508" y="2860019"/>
                  <a:pt x="1884266" y="2818132"/>
                  <a:pt x="1899139" y="2804746"/>
                </a:cubicBezTo>
                <a:cubicBezTo>
                  <a:pt x="1917624" y="2788110"/>
                  <a:pt x="1932474" y="2767527"/>
                  <a:pt x="1951893" y="2751992"/>
                </a:cubicBezTo>
                <a:cubicBezTo>
                  <a:pt x="1966547" y="2740269"/>
                  <a:pt x="1982585" y="2730092"/>
                  <a:pt x="1995854" y="2716823"/>
                </a:cubicBezTo>
                <a:cubicBezTo>
                  <a:pt x="2043361" y="2669316"/>
                  <a:pt x="2014725" y="2682048"/>
                  <a:pt x="2057400" y="2646485"/>
                </a:cubicBezTo>
                <a:cubicBezTo>
                  <a:pt x="2065518" y="2639720"/>
                  <a:pt x="2076305" y="2636372"/>
                  <a:pt x="2083777" y="2628900"/>
                </a:cubicBezTo>
                <a:cubicBezTo>
                  <a:pt x="2094139" y="2618538"/>
                  <a:pt x="2099792" y="2604093"/>
                  <a:pt x="2110154" y="2593731"/>
                </a:cubicBezTo>
                <a:cubicBezTo>
                  <a:pt x="2120516" y="2583369"/>
                  <a:pt x="2134480" y="2577211"/>
                  <a:pt x="2145323" y="2567354"/>
                </a:cubicBezTo>
                <a:cubicBezTo>
                  <a:pt x="2166791" y="2547838"/>
                  <a:pt x="2184582" y="2524382"/>
                  <a:pt x="2206870" y="2505808"/>
                </a:cubicBezTo>
                <a:cubicBezTo>
                  <a:pt x="2321411" y="2410355"/>
                  <a:pt x="2222149" y="2501539"/>
                  <a:pt x="2277208" y="2435469"/>
                </a:cubicBezTo>
                <a:cubicBezTo>
                  <a:pt x="2285168" y="2425917"/>
                  <a:pt x="2296358" y="2419210"/>
                  <a:pt x="2303585" y="2409092"/>
                </a:cubicBezTo>
                <a:cubicBezTo>
                  <a:pt x="2311203" y="2398427"/>
                  <a:pt x="2314427" y="2385162"/>
                  <a:pt x="2321170" y="2373923"/>
                </a:cubicBezTo>
                <a:cubicBezTo>
                  <a:pt x="2332043" y="2355801"/>
                  <a:pt x="2345466" y="2339291"/>
                  <a:pt x="2356339" y="2321169"/>
                </a:cubicBezTo>
                <a:cubicBezTo>
                  <a:pt x="2363082" y="2309930"/>
                  <a:pt x="2366977" y="2297114"/>
                  <a:pt x="2373923" y="2286000"/>
                </a:cubicBezTo>
                <a:cubicBezTo>
                  <a:pt x="2381689" y="2273574"/>
                  <a:pt x="2391783" y="2262755"/>
                  <a:pt x="2400300" y="2250831"/>
                </a:cubicBezTo>
                <a:cubicBezTo>
                  <a:pt x="2406442" y="2242232"/>
                  <a:pt x="2412023" y="2233246"/>
                  <a:pt x="2417885" y="2224454"/>
                </a:cubicBezTo>
                <a:cubicBezTo>
                  <a:pt x="2423747" y="2203939"/>
                  <a:pt x="2429856" y="2183493"/>
                  <a:pt x="2435470" y="2162908"/>
                </a:cubicBezTo>
                <a:cubicBezTo>
                  <a:pt x="2438650" y="2151250"/>
                  <a:pt x="2440942" y="2139357"/>
                  <a:pt x="2444262" y="2127738"/>
                </a:cubicBezTo>
                <a:cubicBezTo>
                  <a:pt x="2446808" y="2118827"/>
                  <a:pt x="2447913" y="2109073"/>
                  <a:pt x="2453054" y="2101362"/>
                </a:cubicBezTo>
                <a:cubicBezTo>
                  <a:pt x="2477296" y="2064999"/>
                  <a:pt x="2517444" y="2031286"/>
                  <a:pt x="2532185" y="1987062"/>
                </a:cubicBezTo>
                <a:cubicBezTo>
                  <a:pt x="2542752" y="1955361"/>
                  <a:pt x="2547995" y="1922047"/>
                  <a:pt x="2558562" y="1890346"/>
                </a:cubicBezTo>
                <a:cubicBezTo>
                  <a:pt x="2562707" y="1877912"/>
                  <a:pt x="2571278" y="1867346"/>
                  <a:pt x="2576146" y="1855177"/>
                </a:cubicBezTo>
                <a:cubicBezTo>
                  <a:pt x="2583030" y="1837967"/>
                  <a:pt x="2587396" y="1819843"/>
                  <a:pt x="2593731" y="1802423"/>
                </a:cubicBezTo>
                <a:cubicBezTo>
                  <a:pt x="2599125" y="1787591"/>
                  <a:pt x="2606675" y="1773547"/>
                  <a:pt x="2611316" y="1758462"/>
                </a:cubicBezTo>
                <a:cubicBezTo>
                  <a:pt x="2618423" y="1735363"/>
                  <a:pt x="2622261" y="1711361"/>
                  <a:pt x="2628900" y="1688123"/>
                </a:cubicBezTo>
                <a:cubicBezTo>
                  <a:pt x="2640187" y="1648617"/>
                  <a:pt x="2649213" y="1628550"/>
                  <a:pt x="2664070" y="1591408"/>
                </a:cubicBezTo>
                <a:cubicBezTo>
                  <a:pt x="2667001" y="1567962"/>
                  <a:pt x="2669269" y="1544423"/>
                  <a:pt x="2672862" y="1521069"/>
                </a:cubicBezTo>
                <a:cubicBezTo>
                  <a:pt x="2680318" y="1472607"/>
                  <a:pt x="2685431" y="1468032"/>
                  <a:pt x="2699239" y="1415562"/>
                </a:cubicBezTo>
                <a:cubicBezTo>
                  <a:pt x="2708465" y="1380504"/>
                  <a:pt x="2716192" y="1345059"/>
                  <a:pt x="2725616" y="1310054"/>
                </a:cubicBezTo>
                <a:cubicBezTo>
                  <a:pt x="2736710" y="1268849"/>
                  <a:pt x="2753151" y="1228946"/>
                  <a:pt x="2760785" y="1186962"/>
                </a:cubicBezTo>
                <a:cubicBezTo>
                  <a:pt x="2766647" y="1154723"/>
                  <a:pt x="2770423" y="1122035"/>
                  <a:pt x="2778370" y="1090246"/>
                </a:cubicBezTo>
                <a:cubicBezTo>
                  <a:pt x="2782198" y="1074935"/>
                  <a:pt x="2790560" y="1061117"/>
                  <a:pt x="2795954" y="1046285"/>
                </a:cubicBezTo>
                <a:cubicBezTo>
                  <a:pt x="2802289" y="1028865"/>
                  <a:pt x="2808447" y="1011354"/>
                  <a:pt x="2813539" y="993531"/>
                </a:cubicBezTo>
                <a:cubicBezTo>
                  <a:pt x="2845658" y="881114"/>
                  <a:pt x="2815155" y="963111"/>
                  <a:pt x="2848708" y="879231"/>
                </a:cubicBezTo>
                <a:cubicBezTo>
                  <a:pt x="2850797" y="866698"/>
                  <a:pt x="2861682" y="797884"/>
                  <a:pt x="2866293" y="782515"/>
                </a:cubicBezTo>
                <a:cubicBezTo>
                  <a:pt x="2882537" y="728370"/>
                  <a:pt x="2881974" y="751022"/>
                  <a:pt x="2901462" y="703385"/>
                </a:cubicBezTo>
                <a:cubicBezTo>
                  <a:pt x="2922894" y="650997"/>
                  <a:pt x="2942382" y="597834"/>
                  <a:pt x="2963008" y="545123"/>
                </a:cubicBezTo>
                <a:cubicBezTo>
                  <a:pt x="2968759" y="530426"/>
                  <a:pt x="2980593" y="501162"/>
                  <a:pt x="2980593" y="501162"/>
                </a:cubicBezTo>
                <a:cubicBezTo>
                  <a:pt x="2983524" y="483577"/>
                  <a:pt x="2984694" y="465607"/>
                  <a:pt x="2989385" y="448408"/>
                </a:cubicBezTo>
                <a:cubicBezTo>
                  <a:pt x="2993538" y="433181"/>
                  <a:pt x="3001576" y="419279"/>
                  <a:pt x="3006970" y="404446"/>
                </a:cubicBezTo>
                <a:cubicBezTo>
                  <a:pt x="3013304" y="387026"/>
                  <a:pt x="3017670" y="368902"/>
                  <a:pt x="3024554" y="351692"/>
                </a:cubicBezTo>
                <a:cubicBezTo>
                  <a:pt x="3071312" y="234797"/>
                  <a:pt x="3003198" y="442143"/>
                  <a:pt x="3068516" y="246185"/>
                </a:cubicBezTo>
                <a:cubicBezTo>
                  <a:pt x="3075263" y="225943"/>
                  <a:pt x="3080486" y="205223"/>
                  <a:pt x="3086100" y="184638"/>
                </a:cubicBezTo>
                <a:cubicBezTo>
                  <a:pt x="3089279" y="172980"/>
                  <a:pt x="3091072" y="160933"/>
                  <a:pt x="3094893" y="149469"/>
                </a:cubicBezTo>
                <a:cubicBezTo>
                  <a:pt x="3099884" y="134496"/>
                  <a:pt x="3106616" y="120162"/>
                  <a:pt x="3112477" y="105508"/>
                </a:cubicBezTo>
                <a:cubicBezTo>
                  <a:pt x="3115408" y="87923"/>
                  <a:pt x="3117403" y="70157"/>
                  <a:pt x="3121270" y="52754"/>
                </a:cubicBezTo>
                <a:cubicBezTo>
                  <a:pt x="3132842" y="680"/>
                  <a:pt x="3130062" y="52110"/>
                  <a:pt x="3130062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251543" y="2218470"/>
            <a:ext cx="4684958" cy="3525246"/>
            <a:chOff x="251543" y="2218470"/>
            <a:chExt cx="4684958" cy="3525246"/>
          </a:xfrm>
        </p:grpSpPr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257" y="2218470"/>
              <a:ext cx="4496244" cy="35252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51543" y="4034280"/>
                  <a:ext cx="430887" cy="369332"/>
                </a:xfrm>
                <a:prstGeom prst="rect">
                  <a:avLst/>
                </a:prstGeom>
                <a:noFill/>
              </p:spPr>
              <p:txBody>
                <a:bodyPr vert="vert270"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𝐽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16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43" y="4034280"/>
                  <a:ext cx="430887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105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8134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60918" y="2009436"/>
                <a:ext cx="51021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𝐻𝑦𝑝𝑜𝑦𝑡𝑒𝑠𝑖𝑒𝑠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:               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918" y="2009436"/>
                <a:ext cx="5102169" cy="400110"/>
              </a:xfrm>
              <a:prstGeom prst="rect">
                <a:avLst/>
              </a:prstGeom>
              <a:blipFill>
                <a:blip r:embed="rId2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8197" y="3378938"/>
                <a:ext cx="7306639" cy="836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0" i="1" dirty="0">
                    <a:latin typeface="Cambria Math" panose="02040503050406030204" pitchFamily="18" charset="0"/>
                  </a:rPr>
                  <a:t>Cost function:</a:t>
                </a:r>
              </a:p>
              <a:p>
                <a:r>
                  <a:rPr lang="en-GB" sz="2000" b="0" dirty="0"/>
                  <a:t>                                          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GB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" y="3378938"/>
                <a:ext cx="7306639" cy="836319"/>
              </a:xfrm>
              <a:prstGeom prst="rect">
                <a:avLst/>
              </a:prstGeom>
              <a:blipFill>
                <a:blip r:embed="rId3"/>
                <a:stretch>
                  <a:fillRect l="-834" t="-14599" b="-802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0951" y="4368671"/>
                <a:ext cx="5798863" cy="736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b="0" i="1" dirty="0">
                    <a:latin typeface="Cambria Math" panose="02040503050406030204" pitchFamily="18" charset="0"/>
                  </a:rPr>
                  <a:t>Goal:</a:t>
                </a:r>
                <a:r>
                  <a:rPr lang="en-GB" sz="2000" i="1" dirty="0">
                    <a:latin typeface="Cambria Math" panose="02040503050406030204" pitchFamily="18" charset="0"/>
                  </a:rPr>
                  <a:t> </a:t>
                </a:r>
              </a:p>
              <a:p>
                <a:r>
                  <a:rPr lang="en-GB" sz="2000" b="0" dirty="0"/>
                  <a:t>        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𝑀𝑖𝑛</m:t>
                        </m:r>
                      </m:e>
                      <m:sub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sz="2000" dirty="0"/>
                  <a:t>   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1" y="4368671"/>
                <a:ext cx="5798863" cy="736035"/>
              </a:xfrm>
              <a:prstGeom prst="rect">
                <a:avLst/>
              </a:prstGeom>
              <a:blipFill>
                <a:blip r:embed="rId4"/>
                <a:stretch>
                  <a:fillRect l="-1052" t="-5000"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90952" y="2724941"/>
                <a:ext cx="51021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𝑃𝑎𝑟𝑎𝑚𝑒𝑡𝑒𝑟𝑠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:                  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2000" dirty="0"/>
                  <a:t>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52" y="2724941"/>
                <a:ext cx="510216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5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Gradient decent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01052"/>
          </a:xfrm>
        </p:spPr>
        <p:txBody>
          <a:bodyPr/>
          <a:lstStyle/>
          <a:p>
            <a:r>
              <a:rPr lang="en-GB" dirty="0"/>
              <a:t>We have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5448" y="2646919"/>
                <a:ext cx="32502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8" y="2646919"/>
                <a:ext cx="3250222" cy="369332"/>
              </a:xfrm>
              <a:prstGeom prst="rect">
                <a:avLst/>
              </a:prstGeom>
              <a:blipFill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5448" y="3300481"/>
                <a:ext cx="3250222" cy="39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𝑊𝑒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𝑤𝑎𝑛𝑡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𝑀𝑖𝑛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8" y="3300481"/>
                <a:ext cx="3250222" cy="394660"/>
              </a:xfrm>
              <a:prstGeom prst="rect">
                <a:avLst/>
              </a:prstGeom>
              <a:blipFill>
                <a:blip r:embed="rId3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85448" y="3979370"/>
                <a:ext cx="6134098" cy="15421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dirty="0"/>
                  <a:t>Outline:</a:t>
                </a:r>
              </a:p>
              <a:p>
                <a:pPr lvl="1"/>
                <a:r>
                  <a:rPr lang="en-GB" dirty="0"/>
                  <a:t>Start with initial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Keep changing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to reduce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48" y="3979370"/>
                <a:ext cx="6134098" cy="1542199"/>
              </a:xfrm>
              <a:prstGeom prst="rect">
                <a:avLst/>
              </a:prstGeom>
              <a:blipFill>
                <a:blip r:embed="rId4"/>
                <a:stretch>
                  <a:fillRect l="-1789" t="-67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090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Recall form calculus 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5206649" y="2095979"/>
            <a:ext cx="0" cy="28715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cxnSpLocks/>
          </p:cNvCxnSpPr>
          <p:nvPr/>
        </p:nvCxnSpPr>
        <p:spPr>
          <a:xfrm flipH="1">
            <a:off x="5206650" y="4967515"/>
            <a:ext cx="64304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/>
          <p:cNvSpPr/>
          <p:nvPr/>
        </p:nvSpPr>
        <p:spPr>
          <a:xfrm>
            <a:off x="5315393" y="2782294"/>
            <a:ext cx="5398477" cy="1166622"/>
          </a:xfrm>
          <a:custGeom>
            <a:avLst/>
            <a:gdLst>
              <a:gd name="connsiteX0" fmla="*/ 0 w 5398477"/>
              <a:gd name="connsiteY0" fmla="*/ 181071 h 1166622"/>
              <a:gd name="connsiteX1" fmla="*/ 1380393 w 5398477"/>
              <a:gd name="connsiteY1" fmla="*/ 75563 h 1166622"/>
              <a:gd name="connsiteX2" fmla="*/ 2329962 w 5398477"/>
              <a:gd name="connsiteY2" fmla="*/ 1165810 h 1166622"/>
              <a:gd name="connsiteX3" fmla="*/ 4422531 w 5398477"/>
              <a:gd name="connsiteY3" fmla="*/ 260202 h 1166622"/>
              <a:gd name="connsiteX4" fmla="*/ 5398477 w 5398477"/>
              <a:gd name="connsiteY4" fmla="*/ 664648 h 116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8477" h="1166622">
                <a:moveTo>
                  <a:pt x="0" y="181071"/>
                </a:moveTo>
                <a:cubicBezTo>
                  <a:pt x="496033" y="46255"/>
                  <a:pt x="992066" y="-88560"/>
                  <a:pt x="1380393" y="75563"/>
                </a:cubicBezTo>
                <a:cubicBezTo>
                  <a:pt x="1768720" y="239686"/>
                  <a:pt x="1822939" y="1135037"/>
                  <a:pt x="2329962" y="1165810"/>
                </a:cubicBezTo>
                <a:cubicBezTo>
                  <a:pt x="2836985" y="1196583"/>
                  <a:pt x="3911112" y="343729"/>
                  <a:pt x="4422531" y="260202"/>
                </a:cubicBezTo>
                <a:cubicBezTo>
                  <a:pt x="4933950" y="176675"/>
                  <a:pt x="5166213" y="420661"/>
                  <a:pt x="5398477" y="66464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6801297" y="2881117"/>
            <a:ext cx="319758" cy="43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>
          <a:xfrm flipH="1">
            <a:off x="9412610" y="2997225"/>
            <a:ext cx="430822" cy="121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6475983" y="5152463"/>
            <a:ext cx="764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/>
          </p:cNvCxnSpPr>
          <p:nvPr/>
        </p:nvCxnSpPr>
        <p:spPr>
          <a:xfrm flipH="1">
            <a:off x="9236763" y="5155207"/>
            <a:ext cx="7649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54992" y="5031631"/>
                <a:ext cx="371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992" y="5031631"/>
                <a:ext cx="37156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500034" y="3438150"/>
            <a:ext cx="16210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FF0000"/>
                </a:solidFill>
              </a:rPr>
              <a:t>Negative slope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192801" y="3395058"/>
            <a:ext cx="1521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00B050"/>
                </a:solidFill>
              </a:rPr>
              <a:t>Positive slope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03876" y="2420026"/>
                <a:ext cx="2620107" cy="9521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=1,0)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876" y="2420026"/>
                <a:ext cx="2620107" cy="952184"/>
              </a:xfrm>
              <a:prstGeom prst="rect">
                <a:avLst/>
              </a:prstGeom>
              <a:blipFill>
                <a:blip r:embed="rId4"/>
                <a:stretch>
                  <a:fillRect b="-44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36365" y="2189642"/>
                <a:ext cx="10111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65" y="2189642"/>
                <a:ext cx="1011116" cy="369332"/>
              </a:xfrm>
              <a:prstGeom prst="rect">
                <a:avLst/>
              </a:prstGeom>
              <a:blipFill>
                <a:blip r:embed="rId5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735214" y="2366889"/>
                <a:ext cx="1011116" cy="675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214" y="2366889"/>
                <a:ext cx="1011116" cy="675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Curved 26"/>
          <p:cNvCxnSpPr>
            <a:stCxn id="25" idx="1"/>
          </p:cNvCxnSpPr>
          <p:nvPr/>
        </p:nvCxnSpPr>
        <p:spPr>
          <a:xfrm rot="10800000" flipV="1">
            <a:off x="7047482" y="2704481"/>
            <a:ext cx="687733" cy="353385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9" name="Connector: Curved 28"/>
          <p:cNvCxnSpPr>
            <a:cxnSpLocks/>
            <a:stCxn id="25" idx="3"/>
          </p:cNvCxnSpPr>
          <p:nvPr/>
        </p:nvCxnSpPr>
        <p:spPr>
          <a:xfrm>
            <a:off x="8746330" y="2704482"/>
            <a:ext cx="794547" cy="29274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4" name="Connector: Curved 33"/>
          <p:cNvCxnSpPr>
            <a:stCxn id="24" idx="2"/>
          </p:cNvCxnSpPr>
          <p:nvPr/>
        </p:nvCxnSpPr>
        <p:spPr>
          <a:xfrm rot="5400000">
            <a:off x="6397293" y="2637664"/>
            <a:ext cx="223320" cy="65940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3314" y="3671209"/>
            <a:ext cx="35353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As we approach a local minimum, gradient descent will automatically take smaller steps. So, no need to decrease </a:t>
            </a:r>
            <a:r>
              <a:rPr lang="el-GR" dirty="0"/>
              <a:t>α</a:t>
            </a:r>
            <a:r>
              <a:rPr lang="en-GB" dirty="0"/>
              <a:t> over time. 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996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265422"/>
                <a:ext cx="4403103" cy="1664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𝑟𝑒𝑝𝑒𝑎𝑡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𝑢𝑛𝑡𝑖𝑙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𝑐𝑜𝑛𝑣𝑒𝑟𝑔𝑒𝑛𝑐𝑒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b="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=1,0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65422"/>
                <a:ext cx="4403103" cy="1664943"/>
              </a:xfrm>
              <a:prstGeom prst="rect">
                <a:avLst/>
              </a:prstGeom>
              <a:blipFill>
                <a:blip r:embed="rId3"/>
                <a:stretch>
                  <a:fillRect l="-693" t="-2198" b="-29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115906" y="1344558"/>
                <a:ext cx="255039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906" y="1344558"/>
                <a:ext cx="2550394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15906" y="2007544"/>
                <a:ext cx="4102666" cy="932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5906" y="2007544"/>
                <a:ext cx="4102666" cy="932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115905" y="550943"/>
            <a:ext cx="3151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Linear Regression Model </a:t>
            </a:r>
            <a:br>
              <a:rPr lang="en-GB" sz="2000" dirty="0"/>
            </a:b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550942"/>
            <a:ext cx="3601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Gradient descent algorithm  </a:t>
            </a:r>
            <a:br>
              <a:rPr lang="en-GB" sz="2000" dirty="0"/>
            </a:br>
            <a:br>
              <a:rPr lang="en-GB" sz="2000" dirty="0"/>
            </a:br>
            <a:endParaRPr lang="en-GB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54632" y="3034964"/>
                <a:ext cx="1834397" cy="7416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32" y="3034964"/>
                <a:ext cx="1834397" cy="7416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54631" y="3836226"/>
                <a:ext cx="2485348" cy="13908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 :</m:t>
                      </m:r>
                      <m:f>
                        <m:f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: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31" y="3836226"/>
                <a:ext cx="2485348" cy="13908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13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15159"/>
          </a:xfrm>
        </p:spPr>
        <p:txBody>
          <a:bodyPr>
            <a:normAutofit fontScale="92500"/>
          </a:bodyPr>
          <a:lstStyle/>
          <a:p>
            <a:r>
              <a:rPr lang="en-GB" dirty="0"/>
              <a:t>The goals of AI is to create a machine which can mimic a human mind and to do that it needs learning capabilities, but also more; knowledge representation , logical reasoning and event thighs like abstract thinking.</a:t>
            </a:r>
            <a:br>
              <a:rPr lang="en-GB" dirty="0"/>
            </a:b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38200" y="3440784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Machine learning on the other hand focus on writing software or algorithms that can learn from past experience.</a:t>
            </a:r>
          </a:p>
        </p:txBody>
      </p:sp>
    </p:spTree>
    <p:extLst>
      <p:ext uri="{BB962C8B-B14F-4D97-AF65-F5344CB8AC3E}">
        <p14:creationId xmlns:p14="http://schemas.microsoft.com/office/powerpoint/2010/main" val="405817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38199" y="2195387"/>
                <a:ext cx="4788877" cy="23884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𝑟𝑒𝑝𝑒𝑎𝑡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𝑢𝑛𝑡𝑖𝑙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𝑐𝑜𝑛𝑣𝑒𝑟𝑔𝑒𝑛𝑐𝑒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{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 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GB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2195387"/>
                <a:ext cx="4788877" cy="2388474"/>
              </a:xfrm>
              <a:prstGeom prst="rect">
                <a:avLst/>
              </a:prstGeom>
              <a:blipFill>
                <a:blip r:embed="rId2"/>
                <a:stretch>
                  <a:fillRect l="-509" t="-1276" b="-17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Brace 6"/>
          <p:cNvSpPr/>
          <p:nvPr/>
        </p:nvSpPr>
        <p:spPr>
          <a:xfrm>
            <a:off x="5706208" y="2420935"/>
            <a:ext cx="360484" cy="1723292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145823" y="2587988"/>
                <a:ext cx="191672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𝑠𝑖𝑚𝑢𝑙𝑡𝑎𝑛𝑒𝑜𝑢𝑠𝑙𝑦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000" dirty="0">
                  <a:ea typeface="Cambria Math" panose="02040503050406030204" pitchFamily="18" charset="0"/>
                </a:endParaRPr>
              </a:p>
              <a:p>
                <a:endParaRPr lang="en-GB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823" y="2587988"/>
                <a:ext cx="1916723" cy="1015663"/>
              </a:xfrm>
              <a:prstGeom prst="rect">
                <a:avLst/>
              </a:prstGeom>
              <a:blipFill>
                <a:blip r:embed="rId3"/>
                <a:stretch>
                  <a:fillRect l="-1270" r="-34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7453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/>
          <p:cNvSpPr txBox="1"/>
          <p:nvPr/>
        </p:nvSpPr>
        <p:spPr>
          <a:xfrm>
            <a:off x="838200" y="4896464"/>
            <a:ext cx="3331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If </a:t>
            </a:r>
            <a:r>
              <a:rPr lang="el-GR" dirty="0"/>
              <a:t>α</a:t>
            </a:r>
            <a:r>
              <a:rPr lang="en-GB" dirty="0"/>
              <a:t> is too small, gradient descent </a:t>
            </a:r>
            <a:br>
              <a:rPr lang="en-GB" dirty="0"/>
            </a:br>
            <a:r>
              <a:rPr lang="en-GB" dirty="0"/>
              <a:t>can be slow. 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7106265" y="4896464"/>
            <a:ext cx="37780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If </a:t>
            </a:r>
            <a:r>
              <a:rPr lang="el-GR" dirty="0"/>
              <a:t>α</a:t>
            </a:r>
            <a:r>
              <a:rPr lang="en-GB" dirty="0"/>
              <a:t> is too large, gradient descent can overshoot the minimum. It may fail to converge, or even diverge. </a:t>
            </a:r>
            <a:br>
              <a:rPr lang="en-GB" dirty="0"/>
            </a:br>
            <a:endParaRPr lang="en-GB" dirty="0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38200" y="2408903"/>
            <a:ext cx="0" cy="24033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 flipH="1">
            <a:off x="838201" y="4812296"/>
            <a:ext cx="3331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cxnSpLocks/>
          </p:cNvCxnSpPr>
          <p:nvPr/>
        </p:nvCxnSpPr>
        <p:spPr>
          <a:xfrm>
            <a:off x="7214419" y="2408309"/>
            <a:ext cx="0" cy="24033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cxnSpLocks/>
          </p:cNvCxnSpPr>
          <p:nvPr/>
        </p:nvCxnSpPr>
        <p:spPr>
          <a:xfrm flipH="1">
            <a:off x="7214420" y="4811702"/>
            <a:ext cx="333136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9698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4821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27" y="365125"/>
            <a:ext cx="9396373" cy="550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367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inear Regression Animatio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321" t="3487" r="17406" b="645"/>
          <a:stretch/>
        </p:blipFill>
        <p:spPr>
          <a:xfrm>
            <a:off x="1857079" y="0"/>
            <a:ext cx="8163613" cy="6744319"/>
          </a:xfrm>
        </p:spPr>
      </p:pic>
    </p:spTree>
    <p:extLst>
      <p:ext uri="{BB962C8B-B14F-4D97-AF65-F5344CB8AC3E}">
        <p14:creationId xmlns:p14="http://schemas.microsoft.com/office/powerpoint/2010/main" val="41550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51" y="89103"/>
            <a:ext cx="11861444" cy="6674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8" y="539620"/>
            <a:ext cx="3548739" cy="17743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56" y="89103"/>
            <a:ext cx="2090835" cy="20908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923" y="-77391"/>
            <a:ext cx="2857500" cy="1600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78" y="5009063"/>
            <a:ext cx="3096281" cy="16063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119" y="2476787"/>
            <a:ext cx="2814564" cy="152413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154" y="5301802"/>
            <a:ext cx="7937241" cy="14572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8036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0212"/>
          </a:xfrm>
        </p:spPr>
        <p:txBody>
          <a:bodyPr/>
          <a:lstStyle/>
          <a:p>
            <a:r>
              <a:rPr lang="en-GB" dirty="0"/>
              <a:t>Arthur Samuel (1959). Machine Learning: Field of study that gives computers the ability to learn without being explicitly programmed.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911" y="2675458"/>
            <a:ext cx="8342465" cy="40586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9281" y="3018097"/>
            <a:ext cx="10621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Tom Mitchell (1998) definition “A computer program is said to learn from experience E with respect to some task T and some performance measure P, if its performance on T, as measured by P, improves with experience E”.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75" y="4390686"/>
            <a:ext cx="19907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0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Introduction.</a:t>
            </a:r>
          </a:p>
          <a:p>
            <a:r>
              <a:rPr lang="en-GB" dirty="0"/>
              <a:t>Machine learning paradigms.</a:t>
            </a:r>
          </a:p>
          <a:p>
            <a:pPr lvl="1"/>
            <a:r>
              <a:rPr lang="en-GB" dirty="0"/>
              <a:t>Supervised learning</a:t>
            </a:r>
          </a:p>
          <a:p>
            <a:pPr lvl="1"/>
            <a:r>
              <a:rPr lang="en-GB" dirty="0"/>
              <a:t>Unsupervised learning</a:t>
            </a:r>
          </a:p>
          <a:p>
            <a:pPr lvl="1"/>
            <a:r>
              <a:rPr lang="en-GB" dirty="0"/>
              <a:t>Reinforcement learning</a:t>
            </a:r>
          </a:p>
          <a:p>
            <a:r>
              <a:rPr lang="en-GB" dirty="0"/>
              <a:t>Linear regression.</a:t>
            </a:r>
          </a:p>
          <a:p>
            <a:r>
              <a:rPr lang="en-GB" dirty="0"/>
              <a:t>Gradient decent.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3901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03" y="3663140"/>
            <a:ext cx="3357465" cy="22383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3" y="4000779"/>
            <a:ext cx="3157226" cy="20777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06" y="730459"/>
            <a:ext cx="3415517" cy="25633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9" y="1573555"/>
            <a:ext cx="3139620" cy="19869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8620" y="3293808"/>
            <a:ext cx="249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Database mining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83099" y="6141935"/>
            <a:ext cx="249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Speech Recognition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00673" y="6240921"/>
            <a:ext cx="18225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00"/>
                </a:solidFill>
                <a:latin typeface="ArialMT"/>
              </a:rPr>
              <a:t>Text analysis</a:t>
            </a:r>
            <a:r>
              <a:rPr lang="en-GB" dirty="0"/>
              <a:t>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1333" y="373225"/>
            <a:ext cx="4443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35658F"/>
                </a:solidFill>
              </a:rPr>
              <a:t>Applications of machine learning </a:t>
            </a:r>
          </a:p>
        </p:txBody>
      </p:sp>
    </p:spTree>
    <p:extLst>
      <p:ext uri="{BB962C8B-B14F-4D97-AF65-F5344CB8AC3E}">
        <p14:creationId xmlns:p14="http://schemas.microsoft.com/office/powerpoint/2010/main" val="327128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1"/>
          <p:cNvSpPr txBox="1">
            <a:spLocks noChangeArrowheads="1"/>
          </p:cNvSpPr>
          <p:nvPr/>
        </p:nvSpPr>
        <p:spPr bwMode="auto">
          <a:xfrm>
            <a:off x="7985240" y="2721588"/>
            <a:ext cx="26876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Social network analysis</a:t>
            </a:r>
          </a:p>
        </p:txBody>
      </p:sp>
      <p:grpSp>
        <p:nvGrpSpPr>
          <p:cNvPr id="5" name="Group 118"/>
          <p:cNvGrpSpPr>
            <a:grpSpLocks/>
          </p:cNvGrpSpPr>
          <p:nvPr/>
        </p:nvGrpSpPr>
        <p:grpSpPr bwMode="auto">
          <a:xfrm>
            <a:off x="661503" y="443322"/>
            <a:ext cx="3609975" cy="2035968"/>
            <a:chOff x="243" y="2112"/>
            <a:chExt cx="2274" cy="1710"/>
          </a:xfrm>
        </p:grpSpPr>
        <p:pic>
          <p:nvPicPr>
            <p:cNvPr id="6" name="Picture 9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3" y="2112"/>
              <a:ext cx="2274" cy="1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94"/>
            <p:cNvSpPr>
              <a:spLocks noChangeArrowheads="1"/>
            </p:cNvSpPr>
            <p:nvPr/>
          </p:nvSpPr>
          <p:spPr bwMode="auto">
            <a:xfrm>
              <a:off x="255" y="3732"/>
              <a:ext cx="1775" cy="90"/>
            </a:xfrm>
            <a:prstGeom prst="rect">
              <a:avLst/>
            </a:prstGeom>
            <a:solidFill>
              <a:schemeClr val="bg1">
                <a:alpha val="50195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700" dirty="0"/>
                <a:t>Image credit: NASA/JPL-Caltech/E. </a:t>
              </a:r>
              <a:r>
                <a:rPr lang="en-US" sz="700" dirty="0" err="1"/>
                <a:t>Churchwell</a:t>
              </a:r>
              <a:r>
                <a:rPr lang="en-US" sz="700" dirty="0"/>
                <a:t> (Univ. of Wisconsin, Madison) </a:t>
              </a:r>
            </a:p>
          </p:txBody>
        </p:sp>
      </p:grpSp>
      <p:sp>
        <p:nvSpPr>
          <p:cNvPr id="8" name="Text Box 95"/>
          <p:cNvSpPr txBox="1">
            <a:spLocks noChangeArrowheads="1"/>
          </p:cNvSpPr>
          <p:nvPr/>
        </p:nvSpPr>
        <p:spPr bwMode="auto">
          <a:xfrm>
            <a:off x="587216" y="2536922"/>
            <a:ext cx="318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Astronomical data analysis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830560" y="2906254"/>
            <a:ext cx="3722778" cy="3661371"/>
            <a:chOff x="330111" y="1807705"/>
            <a:chExt cx="4016551" cy="3950298"/>
          </a:xfrm>
        </p:grpSpPr>
        <p:graphicFrame>
          <p:nvGraphicFramePr>
            <p:cNvPr id="10" name="Chart 9"/>
            <p:cNvGraphicFramePr/>
            <p:nvPr>
              <p:extLst>
                <p:ext uri="{D42A27DB-BD31-4B8C-83A1-F6EECF244321}">
                  <p14:modId xmlns:p14="http://schemas.microsoft.com/office/powerpoint/2010/main" val="896003770"/>
                </p:ext>
              </p:extLst>
            </p:nvPr>
          </p:nvGraphicFramePr>
          <p:xfrm>
            <a:off x="330111" y="1807705"/>
            <a:ext cx="4016551" cy="39502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6146" y="2475958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0661" y="229643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226" y="2584708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239" y="3298029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1800" y="3149213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4497" y="314921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1534" y="33337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7281" y="32358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909" y="3562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3505077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6400" y="23431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2419350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0026" y="2634604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296" y="260032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9526" y="3466975"/>
              <a:ext cx="397730" cy="63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7186126" y="587988"/>
            <a:ext cx="3973513" cy="2277382"/>
            <a:chOff x="4648200" y="-19050"/>
            <a:chExt cx="3973513" cy="2277382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700" y="12473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258" y="76364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85" y="1153658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8310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74" y="8739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-190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36" y="70889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412" y="4425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196" y="3619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73" y="1198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23" y="70407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98" y="15154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56" y="1288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0" name="Straight Arrow Connector 39"/>
            <p:cNvCxnSpPr>
              <a:endCxn id="27" idx="2"/>
            </p:cNvCxnSpPr>
            <p:nvPr/>
          </p:nvCxnSpPr>
          <p:spPr>
            <a:xfrm flipV="1">
              <a:off x="4965700" y="713774"/>
              <a:ext cx="184320" cy="28963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endCxn id="27" idx="2"/>
            </p:cNvCxnSpPr>
            <p:nvPr/>
          </p:nvCxnSpPr>
          <p:spPr>
            <a:xfrm flipH="1" flipV="1">
              <a:off x="5150020" y="713774"/>
              <a:ext cx="184320" cy="33170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29" idx="1"/>
            </p:cNvCxnSpPr>
            <p:nvPr/>
          </p:nvCxnSpPr>
          <p:spPr>
            <a:xfrm flipH="1" flipV="1">
              <a:off x="5675914" y="1297934"/>
              <a:ext cx="267971" cy="15024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69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44" name="Straight Arrow Connector 43"/>
            <p:cNvCxnSpPr>
              <a:stCxn id="33" idx="1"/>
              <a:endCxn id="28" idx="2"/>
            </p:cNvCxnSpPr>
            <p:nvPr/>
          </p:nvCxnSpPr>
          <p:spPr>
            <a:xfrm flipH="1" flipV="1">
              <a:off x="6234578" y="665406"/>
              <a:ext cx="270658" cy="3380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3" idx="3"/>
              <a:endCxn id="29" idx="2"/>
            </p:cNvCxnSpPr>
            <p:nvPr/>
          </p:nvCxnSpPr>
          <p:spPr>
            <a:xfrm flipV="1">
              <a:off x="5778840" y="1742700"/>
              <a:ext cx="349365" cy="2211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8" idx="1"/>
              <a:endCxn id="29" idx="3"/>
            </p:cNvCxnSpPr>
            <p:nvPr/>
          </p:nvCxnSpPr>
          <p:spPr>
            <a:xfrm flipH="1" flipV="1">
              <a:off x="6312525" y="1448179"/>
              <a:ext cx="302673" cy="3618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3"/>
              <a:endCxn id="38" idx="1"/>
            </p:cNvCxnSpPr>
            <p:nvPr/>
          </p:nvCxnSpPr>
          <p:spPr>
            <a:xfrm flipV="1">
              <a:off x="5778840" y="1810016"/>
              <a:ext cx="836358" cy="1537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8" idx="3"/>
              <a:endCxn id="39" idx="1"/>
            </p:cNvCxnSpPr>
            <p:nvPr/>
          </p:nvCxnSpPr>
          <p:spPr>
            <a:xfrm flipV="1">
              <a:off x="6983838" y="1582811"/>
              <a:ext cx="234018" cy="2272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9" idx="1"/>
              <a:endCxn id="29" idx="3"/>
            </p:cNvCxnSpPr>
            <p:nvPr/>
          </p:nvCxnSpPr>
          <p:spPr>
            <a:xfrm flipH="1" flipV="1">
              <a:off x="6312525" y="1448179"/>
              <a:ext cx="905331" cy="1346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2" idx="1"/>
              <a:endCxn id="28" idx="3"/>
            </p:cNvCxnSpPr>
            <p:nvPr/>
          </p:nvCxnSpPr>
          <p:spPr>
            <a:xfrm flipH="1">
              <a:off x="6418898" y="275471"/>
              <a:ext cx="210502" cy="9541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>
              <a:off x="4965700" y="1003413"/>
              <a:ext cx="3686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32" idx="3"/>
              <a:endCxn id="34" idx="1"/>
            </p:cNvCxnSpPr>
            <p:nvPr/>
          </p:nvCxnSpPr>
          <p:spPr>
            <a:xfrm>
              <a:off x="6998040" y="275471"/>
              <a:ext cx="526372" cy="6330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34" idx="3"/>
              <a:endCxn id="36" idx="1"/>
            </p:cNvCxnSpPr>
            <p:nvPr/>
          </p:nvCxnSpPr>
          <p:spPr>
            <a:xfrm>
              <a:off x="7893052" y="338773"/>
              <a:ext cx="360021" cy="755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37" idx="3"/>
              <a:endCxn id="36" idx="2"/>
            </p:cNvCxnSpPr>
            <p:nvPr/>
          </p:nvCxnSpPr>
          <p:spPr>
            <a:xfrm flipV="1">
              <a:off x="8340363" y="708892"/>
              <a:ext cx="97030" cy="2896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4" idx="2"/>
              <a:endCxn id="37" idx="1"/>
            </p:cNvCxnSpPr>
            <p:nvPr/>
          </p:nvCxnSpPr>
          <p:spPr>
            <a:xfrm>
              <a:off x="7708732" y="633294"/>
              <a:ext cx="262991" cy="36529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34" idx="2"/>
              <a:endCxn id="35" idx="3"/>
            </p:cNvCxnSpPr>
            <p:nvPr/>
          </p:nvCxnSpPr>
          <p:spPr>
            <a:xfrm flipH="1">
              <a:off x="7426836" y="633294"/>
              <a:ext cx="281896" cy="2317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33" idx="3"/>
              <a:endCxn id="39" idx="1"/>
            </p:cNvCxnSpPr>
            <p:nvPr/>
          </p:nvCxnSpPr>
          <p:spPr>
            <a:xfrm>
              <a:off x="6873876" y="1003413"/>
              <a:ext cx="343980" cy="5793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35" idx="1"/>
              <a:endCxn id="32" idx="3"/>
            </p:cNvCxnSpPr>
            <p:nvPr/>
          </p:nvCxnSpPr>
          <p:spPr>
            <a:xfrm flipH="1" flipV="1">
              <a:off x="6998040" y="275471"/>
              <a:ext cx="60156" cy="381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>
              <a:stCxn id="32" idx="2"/>
              <a:endCxn id="33" idx="3"/>
            </p:cNvCxnSpPr>
            <p:nvPr/>
          </p:nvCxnSpPr>
          <p:spPr>
            <a:xfrm>
              <a:off x="6813720" y="569992"/>
              <a:ext cx="60156" cy="4334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1360791" y="5659949"/>
            <a:ext cx="233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Market segmentation 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626" y="3603288"/>
            <a:ext cx="2752962" cy="2062064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601824" y="5757841"/>
            <a:ext cx="2237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Genome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741073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61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Machine learning algorithms </a:t>
            </a:r>
            <a:br>
              <a:rPr lang="en-GB" dirty="0">
                <a:solidFill>
                  <a:srgbClr val="35658F"/>
                </a:solidFill>
              </a:rPr>
            </a:br>
            <a:endParaRPr lang="en-GB" dirty="0">
              <a:solidFill>
                <a:srgbClr val="35658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Supervised learning </a:t>
            </a:r>
            <a:br>
              <a:rPr lang="en-GB" dirty="0"/>
            </a:br>
            <a:endParaRPr lang="en-GB" dirty="0"/>
          </a:p>
          <a:p>
            <a:r>
              <a:rPr lang="en-GB" dirty="0"/>
              <a:t>Unsupervised learning </a:t>
            </a:r>
            <a:br>
              <a:rPr lang="en-GB" dirty="0"/>
            </a:br>
            <a:endParaRPr lang="en-GB" dirty="0"/>
          </a:p>
          <a:p>
            <a:r>
              <a:rPr lang="en-GB" dirty="0"/>
              <a:t>Reinforcement learning 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6461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5658F"/>
                </a:solidFill>
              </a:rPr>
              <a:t>Supervised</a:t>
            </a:r>
            <a:r>
              <a:rPr lang="en-GB" dirty="0"/>
              <a:t> </a:t>
            </a:r>
            <a:r>
              <a:rPr lang="en-GB" dirty="0">
                <a:solidFill>
                  <a:srgbClr val="35658F"/>
                </a:solidFill>
              </a:rPr>
              <a:t>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051" y="1273629"/>
            <a:ext cx="10515600" cy="1726245"/>
          </a:xfrm>
        </p:spPr>
        <p:txBody>
          <a:bodyPr>
            <a:normAutofit/>
          </a:bodyPr>
          <a:lstStyle/>
          <a:p>
            <a:r>
              <a:rPr lang="en-GB" dirty="0"/>
              <a:t>Supervised learning is the machine learning task of inferring a function from </a:t>
            </a:r>
            <a:r>
              <a:rPr lang="en-GB" i="1" u="sng" dirty="0"/>
              <a:t>labelled</a:t>
            </a:r>
            <a:r>
              <a:rPr lang="en-GB" dirty="0"/>
              <a:t> training data.</a:t>
            </a:r>
          </a:p>
          <a:p>
            <a:r>
              <a:rPr lang="en-GB" dirty="0"/>
              <a:t>Predicting exam results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976918" y="2823411"/>
            <a:ext cx="5357947" cy="3449416"/>
            <a:chOff x="1976918" y="2823411"/>
            <a:chExt cx="5357947" cy="3449416"/>
          </a:xfrm>
        </p:grpSpPr>
        <p:cxnSp>
          <p:nvCxnSpPr>
            <p:cNvPr id="5" name="Straight Connector 4"/>
            <p:cNvCxnSpPr>
              <a:cxnSpLocks/>
            </p:cNvCxnSpPr>
            <p:nvPr/>
          </p:nvCxnSpPr>
          <p:spPr>
            <a:xfrm>
              <a:off x="2502568" y="2823411"/>
              <a:ext cx="0" cy="28715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>
              <a:cxnSpLocks/>
            </p:cNvCxnSpPr>
            <p:nvPr/>
          </p:nvCxnSpPr>
          <p:spPr>
            <a:xfrm flipH="1">
              <a:off x="2502568" y="5684351"/>
              <a:ext cx="4832297" cy="1059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668253" y="5903495"/>
              <a:ext cx="7379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hours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1463468" y="3882293"/>
              <a:ext cx="1396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exam results</a:t>
              </a:r>
            </a:p>
          </p:txBody>
        </p: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2841523" y="5635955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3387209" y="5631043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3957485" y="5630271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4503171" y="5625359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5019368" y="5630001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5565054" y="5625089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6135330" y="5624317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6681016" y="5619405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/>
          </p:nvCxnSpPr>
          <p:spPr>
            <a:xfrm rot="16200000">
              <a:off x="2505930" y="5138665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 rot="16200000">
              <a:off x="2505158" y="4568389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 rot="16200000">
              <a:off x="2500246" y="4022703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 rot="16200000">
              <a:off x="2504888" y="3506506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 rot="16200000">
              <a:off x="2499976" y="2960820"/>
              <a:ext cx="0" cy="12989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Flowchart: Connector 56"/>
            <p:cNvSpPr/>
            <p:nvPr/>
          </p:nvSpPr>
          <p:spPr>
            <a:xfrm>
              <a:off x="2900644" y="487038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Flowchart: Connector 57"/>
            <p:cNvSpPr/>
            <p:nvPr/>
          </p:nvSpPr>
          <p:spPr>
            <a:xfrm>
              <a:off x="3456169" y="479900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Flowchart: Connector 58"/>
            <p:cNvSpPr/>
            <p:nvPr/>
          </p:nvSpPr>
          <p:spPr>
            <a:xfrm>
              <a:off x="3574156" y="4211625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Flowchart: Connector 59"/>
            <p:cNvSpPr/>
            <p:nvPr/>
          </p:nvSpPr>
          <p:spPr>
            <a:xfrm>
              <a:off x="4112860" y="376009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Connector 60"/>
            <p:cNvSpPr/>
            <p:nvPr/>
          </p:nvSpPr>
          <p:spPr>
            <a:xfrm>
              <a:off x="4620003" y="407632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2" name="Flowchart: Connector 61"/>
            <p:cNvSpPr/>
            <p:nvPr/>
          </p:nvSpPr>
          <p:spPr>
            <a:xfrm>
              <a:off x="4968396" y="3570149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Flowchart: Connector 62"/>
            <p:cNvSpPr/>
            <p:nvPr/>
          </p:nvSpPr>
          <p:spPr>
            <a:xfrm>
              <a:off x="5565054" y="3760090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Connector 63"/>
            <p:cNvSpPr/>
            <p:nvPr/>
          </p:nvSpPr>
          <p:spPr>
            <a:xfrm>
              <a:off x="5894439" y="3368843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Flowchart: Connector 64"/>
            <p:cNvSpPr/>
            <p:nvPr/>
          </p:nvSpPr>
          <p:spPr>
            <a:xfrm>
              <a:off x="6737453" y="4168128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Flowchart: Connector 65"/>
            <p:cNvSpPr/>
            <p:nvPr/>
          </p:nvSpPr>
          <p:spPr>
            <a:xfrm>
              <a:off x="6177079" y="4119816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Flowchart: Connector 66"/>
            <p:cNvSpPr/>
            <p:nvPr/>
          </p:nvSpPr>
          <p:spPr>
            <a:xfrm>
              <a:off x="6612191" y="3717897"/>
              <a:ext cx="68825" cy="86993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63264" y="5996354"/>
                <a:ext cx="11672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264" y="5996354"/>
                <a:ext cx="1167298" cy="369332"/>
              </a:xfrm>
              <a:prstGeom prst="rect">
                <a:avLst/>
              </a:prstGeom>
              <a:blipFill>
                <a:blip r:embed="rId2"/>
                <a:stretch>
                  <a:fillRect l="-4167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01583" y="3788114"/>
                <a:ext cx="1181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Out come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583" y="3788114"/>
                <a:ext cx="1181371" cy="646331"/>
              </a:xfrm>
              <a:prstGeom prst="rect">
                <a:avLst/>
              </a:prstGeom>
              <a:blipFill>
                <a:blip r:embed="rId3"/>
                <a:stretch>
                  <a:fillRect l="-1031" t="-4717" r="-4639" b="-37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9261839" y="3040337"/>
                <a:ext cx="16220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400" dirty="0"/>
              </a:p>
              <a:p>
                <a:pPr algn="ctr"/>
                <a:r>
                  <a:rPr lang="en-GB" sz="2400" dirty="0"/>
                  <a:t>Real value </a:t>
                </a: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839" y="3040337"/>
                <a:ext cx="1622094" cy="830997"/>
              </a:xfrm>
              <a:prstGeom prst="rect">
                <a:avLst/>
              </a:prstGeom>
              <a:blipFill>
                <a:blip r:embed="rId4"/>
                <a:stretch>
                  <a:fillRect r="-4887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87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532" y="533976"/>
            <a:ext cx="5818676" cy="280672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89261" y="3610938"/>
            <a:ext cx="90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60258" y="4531280"/>
            <a:ext cx="903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Class 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8582420" y="3709448"/>
                <a:ext cx="20133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{0,1}</m:t>
                      </m:r>
                    </m:oMath>
                  </m:oMathPara>
                </a14:m>
                <a:endParaRPr lang="en-GB" sz="2400" dirty="0"/>
              </a:p>
              <a:p>
                <a:pPr algn="ctr"/>
                <a:r>
                  <a:rPr lang="en-GB" sz="2400" dirty="0"/>
                  <a:t>Binary value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420" y="3709448"/>
                <a:ext cx="2013307" cy="1200329"/>
              </a:xfrm>
              <a:prstGeom prst="rect">
                <a:avLst/>
              </a:prstGeom>
              <a:blipFill>
                <a:blip r:embed="rId3"/>
                <a:stretch>
                  <a:fillRect b="-112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Group 43"/>
          <p:cNvGrpSpPr/>
          <p:nvPr/>
        </p:nvGrpSpPr>
        <p:grpSpPr>
          <a:xfrm>
            <a:off x="1943857" y="3408584"/>
            <a:ext cx="5373423" cy="3449416"/>
            <a:chOff x="1943857" y="3408584"/>
            <a:chExt cx="5373423" cy="3449416"/>
          </a:xfrm>
        </p:grpSpPr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2484983" y="3408584"/>
              <a:ext cx="0" cy="28715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/>
            <p:cNvGrpSpPr/>
            <p:nvPr/>
          </p:nvGrpSpPr>
          <p:grpSpPr>
            <a:xfrm>
              <a:off x="1943857" y="3490546"/>
              <a:ext cx="5373423" cy="3367454"/>
              <a:chOff x="1943857" y="3490546"/>
              <a:chExt cx="5373423" cy="3367454"/>
            </a:xfrm>
          </p:grpSpPr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 flipH="1">
                <a:off x="2484983" y="6269524"/>
                <a:ext cx="4832297" cy="10596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4650668" y="6488668"/>
                    <a:ext cx="73793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8" name="TextBox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0668" y="6488668"/>
                    <a:ext cx="73793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/>
                  <p:cNvSpPr txBox="1"/>
                  <p:nvPr/>
                </p:nvSpPr>
                <p:spPr>
                  <a:xfrm rot="16200000">
                    <a:off x="1889403" y="4476826"/>
                    <a:ext cx="47823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9" name="TextBox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1889403" y="4476826"/>
                    <a:ext cx="47823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666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Connector 9"/>
              <p:cNvCxnSpPr>
                <a:cxnSpLocks/>
              </p:cNvCxnSpPr>
              <p:nvPr/>
            </p:nvCxnSpPr>
            <p:spPr>
              <a:xfrm>
                <a:off x="2823938" y="6221128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369624" y="6216216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>
                <a:off x="3939900" y="6215444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cxnSpLocks/>
              </p:cNvCxnSpPr>
              <p:nvPr/>
            </p:nvCxnSpPr>
            <p:spPr>
              <a:xfrm>
                <a:off x="4485586" y="6210532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5001783" y="6215174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>
                <a:off x="5547469" y="6210262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>
                <a:off x="6117745" y="6209490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>
                <a:off x="6663431" y="6204578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 rot="16200000">
                <a:off x="2488345" y="5723838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 rot="16200000">
                <a:off x="2487573" y="5153562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 rot="16200000">
                <a:off x="2482661" y="4607876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 rot="16200000">
                <a:off x="2487303" y="4091679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 rot="16200000">
                <a:off x="2482391" y="3545993"/>
                <a:ext cx="0" cy="129892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Flowchart: Connector 22"/>
              <p:cNvSpPr/>
              <p:nvPr/>
            </p:nvSpPr>
            <p:spPr>
              <a:xfrm>
                <a:off x="2942120" y="4708853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Flowchart: Connector 23"/>
              <p:cNvSpPr/>
              <p:nvPr/>
            </p:nvSpPr>
            <p:spPr>
              <a:xfrm>
                <a:off x="3368001" y="4249681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Flowchart: Connector 24"/>
              <p:cNvSpPr/>
              <p:nvPr/>
            </p:nvSpPr>
            <p:spPr>
              <a:xfrm>
                <a:off x="2954849" y="4268786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Flowchart: Connector 25"/>
              <p:cNvSpPr/>
              <p:nvPr/>
            </p:nvSpPr>
            <p:spPr>
              <a:xfrm>
                <a:off x="3337493" y="4629325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Flowchart: Connector 26"/>
              <p:cNvSpPr/>
              <p:nvPr/>
            </p:nvSpPr>
            <p:spPr>
              <a:xfrm>
                <a:off x="3023674" y="5110092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Flowchart: Connector 27"/>
              <p:cNvSpPr/>
              <p:nvPr/>
            </p:nvSpPr>
            <p:spPr>
              <a:xfrm>
                <a:off x="3586539" y="4629325"/>
                <a:ext cx="68825" cy="86993"/>
              </a:xfrm>
              <a:prstGeom prst="flowChartConnector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Flowchart: Connector 28"/>
              <p:cNvSpPr/>
              <p:nvPr/>
            </p:nvSpPr>
            <p:spPr>
              <a:xfrm>
                <a:off x="3947401" y="5417925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Flowchart: Connector 29"/>
              <p:cNvSpPr/>
              <p:nvPr/>
            </p:nvSpPr>
            <p:spPr>
              <a:xfrm>
                <a:off x="4266952" y="5153588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Flowchart: Connector 30"/>
              <p:cNvSpPr/>
              <p:nvPr/>
            </p:nvSpPr>
            <p:spPr>
              <a:xfrm>
                <a:off x="4043116" y="5788784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Flowchart: Connector 31"/>
              <p:cNvSpPr/>
              <p:nvPr/>
            </p:nvSpPr>
            <p:spPr>
              <a:xfrm>
                <a:off x="4335777" y="5683502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Flowchart: Connector 32"/>
              <p:cNvSpPr/>
              <p:nvPr/>
            </p:nvSpPr>
            <p:spPr>
              <a:xfrm>
                <a:off x="4616255" y="5200671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lowchart: Connector 33"/>
              <p:cNvSpPr/>
              <p:nvPr/>
            </p:nvSpPr>
            <p:spPr>
              <a:xfrm>
                <a:off x="4832306" y="5555625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5" name="Flowchart: Connector 34"/>
              <p:cNvSpPr/>
              <p:nvPr/>
            </p:nvSpPr>
            <p:spPr>
              <a:xfrm>
                <a:off x="3176074" y="5262492"/>
                <a:ext cx="68825" cy="86993"/>
              </a:xfrm>
              <a:prstGeom prst="flowChartConnector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37" name="Straight Connector 36"/>
              <p:cNvCxnSpPr/>
              <p:nvPr/>
            </p:nvCxnSpPr>
            <p:spPr>
              <a:xfrm flipV="1">
                <a:off x="2628900" y="3490546"/>
                <a:ext cx="2549769" cy="2998122"/>
              </a:xfrm>
              <a:prstGeom prst="line">
                <a:avLst/>
              </a:prstGeom>
              <a:ln w="19050"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5388604" y="6445806"/>
                <a:ext cx="5374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size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899020" y="6445806"/>
                <a:ext cx="10644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thickness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983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689</Words>
  <Application>Microsoft Office PowerPoint</Application>
  <PresentationFormat>Widescreen</PresentationFormat>
  <Paragraphs>122</Paragraphs>
  <Slides>24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ArialMT</vt:lpstr>
      <vt:lpstr>Calibri</vt:lpstr>
      <vt:lpstr>Calibri Light</vt:lpstr>
      <vt:lpstr>Cambria Math</vt:lpstr>
      <vt:lpstr>Office Theme</vt:lpstr>
      <vt:lpstr>Machine learning</vt:lpstr>
      <vt:lpstr>PowerPoint Presentation</vt:lpstr>
      <vt:lpstr>PowerPoint Presentation</vt:lpstr>
      <vt:lpstr>Outline</vt:lpstr>
      <vt:lpstr>PowerPoint Presentation</vt:lpstr>
      <vt:lpstr>PowerPoint Presentation</vt:lpstr>
      <vt:lpstr>Machine learning algorithms  </vt:lpstr>
      <vt:lpstr>Supervised learning</vt:lpstr>
      <vt:lpstr>PowerPoint Presentation</vt:lpstr>
      <vt:lpstr>Unsupervised learning</vt:lpstr>
      <vt:lpstr>Reinforcement learning</vt:lpstr>
      <vt:lpstr>Machine learning basic terminology</vt:lpstr>
      <vt:lpstr>Linear Regression</vt:lpstr>
      <vt:lpstr>PowerPoint Presentation</vt:lpstr>
      <vt:lpstr>PowerPoint Presentation</vt:lpstr>
      <vt:lpstr>Summary</vt:lpstr>
      <vt:lpstr>Gradient decent </vt:lpstr>
      <vt:lpstr>Recall form calculus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</dc:creator>
  <cp:lastModifiedBy>mar</cp:lastModifiedBy>
  <cp:revision>38</cp:revision>
  <dcterms:created xsi:type="dcterms:W3CDTF">2017-04-04T07:42:56Z</dcterms:created>
  <dcterms:modified xsi:type="dcterms:W3CDTF">2017-04-20T14:23:46Z</dcterms:modified>
</cp:coreProperties>
</file>